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5" r:id="rId2"/>
    <p:sldMasterId id="2147483651" r:id="rId3"/>
    <p:sldMasterId id="2147483653" r:id="rId4"/>
    <p:sldMasterId id="2147483654" r:id="rId5"/>
  </p:sldMasterIdLst>
  <p:notesMasterIdLst>
    <p:notesMasterId r:id="rId36"/>
  </p:notesMasterIdLst>
  <p:handoutMasterIdLst>
    <p:handoutMasterId r:id="rId37"/>
  </p:handoutMasterIdLst>
  <p:sldIdLst>
    <p:sldId id="256" r:id="rId6"/>
    <p:sldId id="304" r:id="rId7"/>
    <p:sldId id="366" r:id="rId8"/>
    <p:sldId id="321" r:id="rId9"/>
    <p:sldId id="322" r:id="rId10"/>
    <p:sldId id="352" r:id="rId11"/>
    <p:sldId id="280" r:id="rId12"/>
    <p:sldId id="281" r:id="rId13"/>
    <p:sldId id="323" r:id="rId14"/>
    <p:sldId id="308" r:id="rId15"/>
    <p:sldId id="327" r:id="rId16"/>
    <p:sldId id="324" r:id="rId17"/>
    <p:sldId id="325" r:id="rId18"/>
    <p:sldId id="326" r:id="rId19"/>
    <p:sldId id="282" r:id="rId20"/>
    <p:sldId id="309" r:id="rId21"/>
    <p:sldId id="319" r:id="rId22"/>
    <p:sldId id="353" r:id="rId23"/>
    <p:sldId id="354" r:id="rId24"/>
    <p:sldId id="355" r:id="rId25"/>
    <p:sldId id="370" r:id="rId26"/>
    <p:sldId id="364" r:id="rId27"/>
    <p:sldId id="341" r:id="rId28"/>
    <p:sldId id="330" r:id="rId29"/>
    <p:sldId id="331" r:id="rId30"/>
    <p:sldId id="332" r:id="rId31"/>
    <p:sldId id="329" r:id="rId32"/>
    <p:sldId id="343" r:id="rId33"/>
    <p:sldId id="351" r:id="rId34"/>
    <p:sldId id="316" r:id="rId35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6228"/>
    <a:srgbClr val="F15D22"/>
    <a:srgbClr val="FF0000"/>
    <a:srgbClr val="F7D3C8"/>
    <a:srgbClr val="F6CDBD"/>
    <a:srgbClr val="E5C6A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830" autoAdjust="0"/>
    <p:restoredTop sz="94660"/>
  </p:normalViewPr>
  <p:slideViewPr>
    <p:cSldViewPr snapToObjects="1">
      <p:cViewPr>
        <p:scale>
          <a:sx n="80" d="100"/>
          <a:sy n="80" d="100"/>
        </p:scale>
        <p:origin x="-78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384D3680-92CE-4F0B-B5B4-945BB50CF823}" type="datetimeFigureOut">
              <a:rPr lang="en-US"/>
              <a:pPr>
                <a:defRPr/>
              </a:pPr>
              <a:t>10/11/2012</a:t>
            </a:fld>
            <a:endParaRPr lang="en-US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7E7752AA-2CF4-46F5-B50E-A2A37B81B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5143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6C909A0A-C648-4B92-B59E-27558E682CA9}" type="datetimeFigureOut">
              <a:rPr lang="en-US"/>
              <a:pPr>
                <a:defRPr/>
              </a:pPr>
              <a:t>10/11/2012</a:t>
            </a:fld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230BD158-2498-48FE-A7CB-33033A616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9852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ABAEB-0000-446C-B52B-45A7BA909146}" type="slidenum">
              <a:rPr lang="en-US" smtClean="0">
                <a:ea typeface="MS PGothic" pitchFamily="34" charset="-128"/>
              </a:rPr>
              <a:pPr/>
              <a:t>1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CDFBC-2478-44DC-B561-F5739355672E}" type="slidenum">
              <a:rPr lang="en-US" smtClean="0">
                <a:ea typeface="MS PGothic" pitchFamily="34" charset="-128"/>
              </a:rPr>
              <a:pPr/>
              <a:t>30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lid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2284413" y="2384425"/>
            <a:ext cx="6400800" cy="511175"/>
          </a:xfrm>
        </p:spPr>
        <p:txBody>
          <a:bodyPr anchor="ctr"/>
          <a:lstStyle>
            <a:lvl1pPr defTabSz="457200">
              <a:defRPr sz="3200"/>
            </a:lvl1pPr>
          </a:lstStyle>
          <a:p>
            <a:r>
              <a:rPr lang="en-US"/>
              <a:t>Click to add Master title</a:t>
            </a:r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4413" y="3352800"/>
            <a:ext cx="6400800" cy="838200"/>
          </a:xfrm>
          <a:ln/>
        </p:spPr>
        <p:txBody>
          <a:bodyPr/>
          <a:lstStyle>
            <a:lvl1pPr>
              <a:defRPr sz="2100">
                <a:solidFill>
                  <a:srgbClr val="595959"/>
                </a:solidFill>
              </a:defRPr>
            </a:lvl1pPr>
          </a:lstStyle>
          <a:p>
            <a:r>
              <a:rPr lang="en-US"/>
              <a:t>Click to add presenter name</a:t>
            </a:r>
          </a:p>
          <a:p>
            <a:r>
              <a:rPr lang="en-US"/>
              <a:t>And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94DA3-D68D-4D26-BB54-11CE73D81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650" y="762000"/>
            <a:ext cx="1733550" cy="2454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762000"/>
            <a:ext cx="5049837" cy="245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6F8C9-8991-49F4-BE68-B54835760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62000"/>
            <a:ext cx="6935787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1413" y="2209800"/>
            <a:ext cx="3390900" cy="1006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2209800"/>
            <a:ext cx="3392487" cy="1006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07E89-0F38-442B-B2DA-DD002FB1D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62000"/>
            <a:ext cx="6935787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1413" y="2209800"/>
            <a:ext cx="3390900" cy="1006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4713" y="2209800"/>
            <a:ext cx="3392487" cy="427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4713" y="2789238"/>
            <a:ext cx="3392487" cy="427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A24DC-1107-4C64-8A02-B6815097D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3" y="2211388"/>
            <a:ext cx="3429000" cy="1006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2211388"/>
            <a:ext cx="3430587" cy="1006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757238"/>
            <a:ext cx="1752600" cy="2460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757238"/>
            <a:ext cx="5106987" cy="2460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lid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754188" y="2209800"/>
            <a:ext cx="6018212" cy="1143000"/>
          </a:xfrm>
        </p:spPr>
        <p:txBody>
          <a:bodyPr anchor="t"/>
          <a:lstStyle>
            <a:lvl1pPr algn="ctr">
              <a:defRPr sz="3200"/>
            </a:lvl1pPr>
          </a:lstStyle>
          <a:p>
            <a:r>
              <a:rPr lang="en-US"/>
              <a:t>Click to add Master title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54188" y="3198813"/>
            <a:ext cx="5943600" cy="733425"/>
          </a:xfrm>
        </p:spPr>
        <p:txBody>
          <a:bodyPr>
            <a:sp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presenter name</a:t>
            </a:r>
          </a:p>
          <a:p>
            <a:r>
              <a:rPr lang="en-US"/>
              <a:t>And date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3" y="2238375"/>
            <a:ext cx="3657600" cy="178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3" y="2238375"/>
            <a:ext cx="3659187" cy="178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57238"/>
            <a:ext cx="1866900" cy="326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757238"/>
            <a:ext cx="5449887" cy="3263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3" y="2238375"/>
            <a:ext cx="3543300" cy="1006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3" y="2238375"/>
            <a:ext cx="3544887" cy="1006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3" y="2209800"/>
            <a:ext cx="3390900" cy="1006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2209800"/>
            <a:ext cx="3392487" cy="1006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0CE58-F028-4176-B45B-D69050A62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757238"/>
            <a:ext cx="1809750" cy="248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757238"/>
            <a:ext cx="5278437" cy="248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A83F-CCF3-41B9-8C62-20CD8C5A7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3" y="2238375"/>
            <a:ext cx="3505200" cy="1006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013" y="2238375"/>
            <a:ext cx="3506787" cy="1006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57238"/>
            <a:ext cx="1790700" cy="248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757238"/>
            <a:ext cx="5221287" cy="248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5632-48A2-431B-8021-E595D5964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6F96F-5D73-423C-97C5-693FD2EA2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46A2A-769D-45DB-8942-CA74F2EC1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0F565-A1DF-4176-8379-6359B13CC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lide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41413" y="762000"/>
            <a:ext cx="6935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1413" y="2209800"/>
            <a:ext cx="6935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- Third level</a:t>
            </a:r>
          </a:p>
        </p:txBody>
      </p:sp>
      <p:sp>
        <p:nvSpPr>
          <p:cNvPr id="2254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C98F3650-1D54-4EC1-8563-18A9C6220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4F622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lide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41413" y="757238"/>
            <a:ext cx="7011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1413" y="2211388"/>
            <a:ext cx="70119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- 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4F622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slide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41413" y="757238"/>
            <a:ext cx="7316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307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1413" y="2238375"/>
            <a:ext cx="7469187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- 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4F622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slide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41413" y="757238"/>
            <a:ext cx="7240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1413" y="2238375"/>
            <a:ext cx="72405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- 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4F622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lide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41413" y="757238"/>
            <a:ext cx="7164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1413" y="2238375"/>
            <a:ext cx="7164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- 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4F622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m.edu/bestcar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0"/>
            <a:ext cx="6400800" cy="708025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F15D22"/>
                </a:solidFill>
              </a:rPr>
              <a:t>Best Care at Lower Cost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932113"/>
            <a:ext cx="6172200" cy="106203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b="1" dirty="0">
                <a:solidFill>
                  <a:srgbClr val="4F6228"/>
                </a:solidFill>
                <a:latin typeface="+mj-lt"/>
                <a:ea typeface="+mn-ea"/>
              </a:rPr>
              <a:t>The Path to Continuously </a:t>
            </a:r>
            <a:r>
              <a:rPr lang="en-US" b="1" dirty="0" smtClean="0">
                <a:solidFill>
                  <a:srgbClr val="4F6228"/>
                </a:solidFill>
                <a:latin typeface="+mj-lt"/>
                <a:ea typeface="+mn-ea"/>
              </a:rPr>
              <a:t>Learning Health </a:t>
            </a:r>
            <a:r>
              <a:rPr lang="en-US" b="1" dirty="0">
                <a:solidFill>
                  <a:srgbClr val="4F6228"/>
                </a:solidFill>
                <a:latin typeface="+mj-lt"/>
                <a:ea typeface="+mn-ea"/>
              </a:rPr>
              <a:t>Care in America</a:t>
            </a:r>
          </a:p>
          <a:p>
            <a:pPr marL="0" indent="0"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00400" y="3962400"/>
            <a:ext cx="40386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900" kern="0" dirty="0">
                <a:solidFill>
                  <a:srgbClr val="4F6228"/>
                </a:solidFill>
                <a:latin typeface="+mj-lt"/>
                <a:ea typeface="+mn-ea"/>
              </a:rPr>
              <a:t>J. Michael McGinnis, </a:t>
            </a:r>
            <a:r>
              <a:rPr lang="en-US" sz="1900" kern="0" dirty="0" smtClean="0">
                <a:solidFill>
                  <a:srgbClr val="4F6228"/>
                </a:solidFill>
                <a:latin typeface="+mj-lt"/>
                <a:ea typeface="+mn-ea"/>
              </a:rPr>
              <a:t>MD, MPP</a:t>
            </a:r>
            <a:endParaRPr lang="en-US" sz="1900" kern="0" dirty="0">
              <a:solidFill>
                <a:srgbClr val="4F6228"/>
              </a:solidFill>
              <a:latin typeface="+mj-lt"/>
              <a:ea typeface="+mn-ea"/>
            </a:endParaRPr>
          </a:p>
          <a:p>
            <a:pPr>
              <a:defRPr/>
            </a:pPr>
            <a:r>
              <a:rPr lang="en-US" sz="1900" kern="0" dirty="0">
                <a:solidFill>
                  <a:srgbClr val="4F6228"/>
                </a:solidFill>
                <a:latin typeface="+mj-lt"/>
                <a:ea typeface="+mn-ea"/>
              </a:rPr>
              <a:t>October </a:t>
            </a:r>
            <a:r>
              <a:rPr lang="en-US" sz="1900" kern="0" dirty="0" smtClean="0">
                <a:solidFill>
                  <a:srgbClr val="4F6228"/>
                </a:solidFill>
                <a:latin typeface="+mj-lt"/>
                <a:ea typeface="+mn-ea"/>
              </a:rPr>
              <a:t>11, </a:t>
            </a:r>
            <a:r>
              <a:rPr lang="en-US" sz="1900" kern="0" dirty="0">
                <a:solidFill>
                  <a:srgbClr val="4F6228"/>
                </a:solidFill>
                <a:latin typeface="+mj-lt"/>
                <a:ea typeface="+mn-ea"/>
              </a:rPr>
              <a:t>2012</a:t>
            </a:r>
          </a:p>
          <a:p>
            <a:pPr>
              <a:defRPr/>
            </a:pPr>
            <a:r>
              <a:rPr lang="en-US" sz="1900" kern="0" dirty="0" smtClean="0">
                <a:solidFill>
                  <a:srgbClr val="4F6228"/>
                </a:solidFill>
                <a:latin typeface="+mj-lt"/>
                <a:ea typeface="+mn-ea"/>
              </a:rPr>
              <a:t>Computing Community Consortium</a:t>
            </a:r>
            <a:endParaRPr lang="en-US" sz="1900" kern="0" dirty="0">
              <a:solidFill>
                <a:srgbClr val="4F6228"/>
              </a:solidFill>
              <a:latin typeface="+mj-lt"/>
              <a:ea typeface="+mn-ea"/>
            </a:endParaRPr>
          </a:p>
          <a:p>
            <a:pPr>
              <a:defRPr/>
            </a:pPr>
            <a:endParaRPr lang="en-US" sz="2100" kern="0" dirty="0">
              <a:solidFill>
                <a:srgbClr val="595959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6935788" cy="51911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15D22"/>
                </a:solidFill>
              </a:rPr>
              <a:t>Costs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14538"/>
            <a:ext cx="7543800" cy="3170099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4F6228"/>
                </a:solidFill>
                <a:ea typeface="Arial" pitchFamily="34" charset="0"/>
              </a:rPr>
              <a:t>Absolute expenditures </a:t>
            </a:r>
            <a:r>
              <a:rPr lang="en-US" sz="1800" dirty="0" smtClean="0">
                <a:solidFill>
                  <a:srgbClr val="4F6228"/>
                </a:solidFill>
                <a:ea typeface="Arial" pitchFamily="34" charset="0"/>
              </a:rPr>
              <a:t>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$2.6 trillion 18% GDP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1800" dirty="0" smtClean="0">
              <a:solidFill>
                <a:srgbClr val="4F6228"/>
              </a:solidFill>
              <a:latin typeface="Garamond" pitchFamily="18" charset="0"/>
              <a:ea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4F6228"/>
                </a:solidFill>
                <a:ea typeface="Arial" pitchFamily="34" charset="0"/>
              </a:rPr>
              <a:t>Relative expenditures 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76% increase health costs in past 10 years, overwhelming the 30% gain in personal income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1800" dirty="0" smtClean="0">
              <a:solidFill>
                <a:srgbClr val="4F6228"/>
              </a:solidFill>
              <a:latin typeface="Garamond" pitchFamily="18" charset="0"/>
              <a:ea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4F6228"/>
                </a:solidFill>
                <a:ea typeface="Arial" pitchFamily="34" charset="0"/>
              </a:rPr>
              <a:t>Wasted expenditures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 </a:t>
            </a:r>
            <a:r>
              <a:rPr lang="en-US" sz="1800" dirty="0" smtClean="0">
                <a:solidFill>
                  <a:srgbClr val="4F6228"/>
                </a:solidFill>
                <a:ea typeface="Arial" pitchFamily="34" charset="0"/>
              </a:rPr>
              <a:t>–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 $750 billion (2009)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1800" dirty="0" smtClean="0">
              <a:solidFill>
                <a:srgbClr val="4F6228"/>
              </a:solidFill>
              <a:latin typeface="Garamond" pitchFamily="18" charset="0"/>
              <a:ea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4F6228"/>
                </a:solidFill>
                <a:ea typeface="Arial" pitchFamily="34" charset="0"/>
              </a:rPr>
              <a:t>Opportunity costs 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e.g. total  waste could pay salaries of all first response personnel for 12 years – and fund a great deal of biomedical research.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dirty="0" smtClean="0">
              <a:solidFill>
                <a:srgbClr val="4F6228"/>
              </a:solidFill>
              <a:latin typeface="Garamond" pitchFamily="18" charset="0"/>
              <a:ea typeface="Arial" pitchFamily="34" charset="0"/>
            </a:endParaRP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914400" y="1306513"/>
            <a:ext cx="6935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4F6228"/>
                </a:solidFill>
              </a:rPr>
              <a:t>Absolute, relative, wasted, opportunity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15D22"/>
                </a:solidFill>
                <a:sym typeface="Wingdings" pitchFamily="2" charset="2"/>
              </a:rPr>
              <a:t>Challenge context</a:t>
            </a:r>
            <a:endParaRPr lang="en-US" b="1" dirty="0" smtClean="0">
              <a:solidFill>
                <a:srgbClr val="F15D22"/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848600" cy="58420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4F6228"/>
                </a:solidFill>
                <a:latin typeface="+mj-lt"/>
                <a:sym typeface="Wingdings" pitchFamily="2" charset="2"/>
              </a:rPr>
              <a:t>Complexity: </a:t>
            </a:r>
            <a:r>
              <a:rPr lang="en-US" sz="2800" i="1" dirty="0" smtClean="0">
                <a:solidFill>
                  <a:srgbClr val="4F6228"/>
                </a:solidFill>
                <a:latin typeface="+mj-lt"/>
                <a:sym typeface="Wingdings" pitchFamily="2" charset="2"/>
              </a:rPr>
              <a:t>exponentially increasing</a:t>
            </a:r>
            <a:endParaRPr lang="en-US" sz="2800" b="1" dirty="0" smtClean="0">
              <a:solidFill>
                <a:srgbClr val="4F6228"/>
              </a:solidFill>
              <a:latin typeface="+mj-lt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15D22"/>
                </a:solidFill>
              </a:rPr>
              <a:t>Complexity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057400"/>
            <a:ext cx="50292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141413" y="1281113"/>
            <a:ext cx="6935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4F6228"/>
                </a:solidFill>
              </a:rPr>
              <a:t>Increasing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15D22"/>
                </a:solidFill>
              </a:rPr>
              <a:t>Complexity</a:t>
            </a: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1141413" y="1281113"/>
            <a:ext cx="6935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4F6228"/>
                </a:solidFill>
              </a:rPr>
              <a:t>Diagnostic factors in play per person</a:t>
            </a:r>
          </a:p>
        </p:txBody>
      </p:sp>
      <p:pic>
        <p:nvPicPr>
          <p:cNvPr id="20484" name="Picture 7" descr="cid:image002.gif@01CCF533.E369CA00"/>
          <p:cNvPicPr>
            <a:picLocks noChangeAspect="1" noChangeArrowheads="1"/>
          </p:cNvPicPr>
          <p:nvPr/>
        </p:nvPicPr>
        <p:blipFill>
          <a:blip r:embed="rId3"/>
          <a:srcRect l="68742" t="29204" b="46629"/>
          <a:stretch>
            <a:fillRect/>
          </a:stretch>
        </p:blipFill>
        <p:spPr bwMode="auto">
          <a:xfrm>
            <a:off x="1082675" y="1925638"/>
            <a:ext cx="7375525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390803" y="6477000"/>
            <a:ext cx="12186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 Stead, W. (2007)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6935788" cy="51911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15D22"/>
                </a:solidFill>
              </a:rPr>
              <a:t>Complexity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772400" cy="4308872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4F6228"/>
                </a:solidFill>
                <a:ea typeface="Arial" pitchFamily="34" charset="0"/>
              </a:rPr>
              <a:t>More conditions 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e.g. 79 year old patient with 19 meds per day for osteoporosis, diabetes, hypertension, and COPD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1800" dirty="0" smtClean="0">
              <a:solidFill>
                <a:srgbClr val="4F6228"/>
              </a:solidFill>
              <a:latin typeface="Garamond" pitchFamily="18" charset="0"/>
              <a:ea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4F6228"/>
                </a:solidFill>
                <a:ea typeface="Arial" pitchFamily="34" charset="0"/>
              </a:rPr>
              <a:t>More clinicians 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e.g. over 200 other doctors are also providing treatment to the Medicare patients of an average primary care doctor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1800" dirty="0" smtClean="0">
              <a:solidFill>
                <a:srgbClr val="4F6228"/>
              </a:solidFill>
              <a:latin typeface="Garamond" pitchFamily="18" charset="0"/>
              <a:ea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4F6228"/>
                </a:solidFill>
                <a:ea typeface="Arial" pitchFamily="34" charset="0"/>
              </a:rPr>
              <a:t>More choices 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e.g. for prostate cancer: watchful waiting, laparoscopic or robotic assisted surgery, </a:t>
            </a:r>
            <a:r>
              <a:rPr lang="en-US" sz="1800" dirty="0" err="1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brachytherapy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, IMRT, proton beam therapy, </a:t>
            </a:r>
            <a:r>
              <a:rPr lang="en-US" sz="1800" dirty="0" err="1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cryotherapy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, androgen deprivation therapy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1800" dirty="0" smtClean="0">
              <a:solidFill>
                <a:srgbClr val="4F6228"/>
              </a:solidFill>
              <a:latin typeface="Garamond" pitchFamily="18" charset="0"/>
              <a:ea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4F6228"/>
                </a:solidFill>
                <a:ea typeface="Arial" pitchFamily="34" charset="0"/>
              </a:rPr>
              <a:t>More activities 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e.g. ICU clinicians with 180 activities per person, per day 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1800" dirty="0" smtClean="0">
              <a:solidFill>
                <a:srgbClr val="4F6228"/>
              </a:solidFill>
              <a:latin typeface="Garamond" pitchFamily="18" charset="0"/>
              <a:ea typeface="Arial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dirty="0" smtClean="0">
              <a:solidFill>
                <a:srgbClr val="4F6228"/>
              </a:solidFill>
              <a:latin typeface="Garamond" pitchFamily="18" charset="0"/>
              <a:ea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dirty="0" smtClean="0">
              <a:solidFill>
                <a:srgbClr val="4F6228"/>
              </a:solidFill>
              <a:latin typeface="Garamond" pitchFamily="18" charset="0"/>
              <a:ea typeface="Arial" pitchFamily="34" charset="0"/>
            </a:endParaRP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914400" y="1306513"/>
            <a:ext cx="6935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4F6228"/>
                </a:solidFill>
              </a:rPr>
              <a:t>Treatment factors in play per person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15D22"/>
                </a:solidFill>
              </a:rPr>
              <a:t>An all-too-typical experience</a:t>
            </a:r>
          </a:p>
        </p:txBody>
      </p:sp>
      <p:pic>
        <p:nvPicPr>
          <p:cNvPr id="22531" name="Picture 4" descr="Pati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85344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Content Placeholder 5"/>
          <p:cNvSpPr>
            <a:spLocks noGrp="1"/>
          </p:cNvSpPr>
          <p:nvPr>
            <p:ph idx="1"/>
          </p:nvPr>
        </p:nvSpPr>
        <p:spPr>
          <a:xfrm>
            <a:off x="1141413" y="1281113"/>
            <a:ext cx="6935787" cy="646112"/>
          </a:xfrm>
        </p:spPr>
        <p:txBody>
          <a:bodyPr/>
          <a:lstStyle/>
          <a:p>
            <a:pPr marL="0" indent="0" eaLnBrk="1" hangingPunct="1"/>
            <a:r>
              <a:rPr lang="en-US" sz="1800" b="1" smtClean="0">
                <a:solidFill>
                  <a:srgbClr val="4F6228"/>
                </a:solidFill>
              </a:rPr>
              <a:t>Representative timeline of a patient</a:t>
            </a:r>
            <a:r>
              <a:rPr lang="ja-JP" altLang="en-US" sz="1800" b="1" smtClean="0">
                <a:solidFill>
                  <a:srgbClr val="4F6228"/>
                </a:solidFill>
              </a:rPr>
              <a:t>’</a:t>
            </a:r>
            <a:r>
              <a:rPr lang="en-US" altLang="ja-JP" sz="1800" b="1" smtClean="0">
                <a:solidFill>
                  <a:srgbClr val="4F6228"/>
                </a:solidFill>
              </a:rPr>
              <a:t>s experiences</a:t>
            </a:r>
          </a:p>
          <a:p>
            <a:pPr marL="0" indent="0" eaLnBrk="1" hangingPunct="1"/>
            <a:r>
              <a:rPr lang="en-US" sz="1800" b="1" smtClean="0">
                <a:solidFill>
                  <a:srgbClr val="4F6228"/>
                </a:solidFill>
              </a:rPr>
              <a:t>in the U.S. health care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6935788" cy="51911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15D22"/>
                </a:solidFill>
              </a:rPr>
              <a:t>Why now?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05800" cy="3785652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4F6228"/>
                </a:solidFill>
                <a:latin typeface="+mj-lt"/>
              </a:rPr>
              <a:t>Computing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1000" b="1" dirty="0" smtClean="0">
              <a:solidFill>
                <a:srgbClr val="4F6228"/>
              </a:solidFill>
              <a:latin typeface="+mj-lt"/>
            </a:endParaRP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4F6228"/>
                </a:solidFill>
                <a:latin typeface="+mj-lt"/>
              </a:rPr>
              <a:t>Better connectivity </a:t>
            </a:r>
            <a:r>
              <a:rPr lang="en-US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to information and among participants</a:t>
            </a:r>
            <a:endParaRPr lang="en-US" b="1" dirty="0" smtClean="0">
              <a:solidFill>
                <a:srgbClr val="4F6228"/>
              </a:solidFill>
              <a:latin typeface="+mj-lt"/>
            </a:endParaRPr>
          </a:p>
          <a:p>
            <a:pPr lvl="2" eaLnBrk="1" hangingPunct="1">
              <a:defRPr/>
            </a:pPr>
            <a:endParaRPr lang="en-US" sz="1000" b="1" dirty="0" smtClean="0">
              <a:solidFill>
                <a:srgbClr val="4F6228"/>
              </a:solidFill>
              <a:latin typeface="+mj-lt"/>
            </a:endParaRP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4F6228"/>
                </a:solidFill>
                <a:latin typeface="+mj-lt"/>
              </a:rPr>
              <a:t>Stronger processing </a:t>
            </a:r>
            <a:r>
              <a:rPr lang="en-US" dirty="0" smtClean="0">
                <a:solidFill>
                  <a:srgbClr val="4F6228"/>
                </a:solidFill>
                <a:latin typeface="Garamond" pitchFamily="18" charset="0"/>
              </a:rPr>
              <a:t>capacity for new knowledge</a:t>
            </a:r>
            <a:endParaRPr lang="en-US" b="1" dirty="0" smtClean="0">
              <a:solidFill>
                <a:srgbClr val="4F6228"/>
              </a:solidFill>
              <a:latin typeface="+mj-lt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b="1" dirty="0">
              <a:solidFill>
                <a:srgbClr val="4F6228"/>
              </a:solidFill>
              <a:latin typeface="+mj-lt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4F6228"/>
                </a:solidFill>
                <a:latin typeface="+mj-lt"/>
              </a:rPr>
              <a:t>System performance improvement tools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b="1" dirty="0" smtClean="0">
              <a:solidFill>
                <a:srgbClr val="4F6228"/>
              </a:solidFill>
              <a:latin typeface="+mj-lt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4F6228"/>
                </a:solidFill>
                <a:latin typeface="+mj-lt"/>
              </a:rPr>
              <a:t>Patient-clinician culture change strategies in play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b="1" dirty="0">
              <a:solidFill>
                <a:srgbClr val="4F6228"/>
              </a:solidFill>
              <a:latin typeface="+mj-lt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4F6228"/>
                </a:solidFill>
                <a:latin typeface="+mj-lt"/>
              </a:rPr>
              <a:t>Policy levers </a:t>
            </a:r>
            <a:r>
              <a:rPr lang="en-US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for incentives, transparency, accountability, engagement</a:t>
            </a:r>
            <a:endParaRPr lang="en-US" b="1" dirty="0" smtClean="0">
              <a:solidFill>
                <a:srgbClr val="4F6228"/>
              </a:solidFill>
              <a:latin typeface="+mj-lt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b="1" dirty="0" smtClean="0">
              <a:latin typeface="+mj-lt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914400" y="1281113"/>
            <a:ext cx="693578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rgbClr val="4F6228"/>
                </a:solidFill>
                <a:latin typeface="+mn-lt"/>
                <a:ea typeface="+mn-ea"/>
              </a:rPr>
              <a:t>New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6935788" cy="51911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15D22"/>
                </a:solidFill>
              </a:rPr>
              <a:t>The vision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543800" cy="360045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4F6228"/>
                </a:solidFill>
                <a:latin typeface="+mj-lt"/>
              </a:rPr>
              <a:t>Science and informatics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</a:rPr>
              <a:t>	-  Real-time access to knowledge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</a:rPr>
              <a:t>	-  Digital capture of the care experience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1000" dirty="0" smtClean="0">
              <a:solidFill>
                <a:srgbClr val="4F6228"/>
              </a:solidFill>
              <a:latin typeface="Garamond" pitchFamily="18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4F6228"/>
                </a:solidFill>
                <a:latin typeface="+mj-lt"/>
              </a:rPr>
              <a:t>Patient-clinician partnerships</a:t>
            </a:r>
            <a:br>
              <a:rPr lang="en-US" sz="1800" b="1" dirty="0" smtClean="0">
                <a:solidFill>
                  <a:srgbClr val="4F6228"/>
                </a:solidFill>
                <a:latin typeface="+mj-lt"/>
              </a:rPr>
            </a:b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</a:rPr>
              <a:t>-  Engaged, empowered patients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1000" b="1" dirty="0" smtClean="0">
              <a:solidFill>
                <a:srgbClr val="4F6228"/>
              </a:solidFill>
              <a:latin typeface="Garamond" pitchFamily="18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4F6228"/>
                </a:solidFill>
                <a:latin typeface="+mj-lt"/>
              </a:rPr>
              <a:t>Incentives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4F6228"/>
                </a:solidFill>
                <a:latin typeface="Garamond" pitchFamily="18" charset="0"/>
              </a:rPr>
              <a:t>	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</a:rPr>
              <a:t>-</a:t>
            </a:r>
            <a:r>
              <a:rPr lang="en-US" sz="1800" b="1" dirty="0" smtClean="0">
                <a:solidFill>
                  <a:srgbClr val="4F6228"/>
                </a:solidFill>
                <a:latin typeface="Garamond" pitchFamily="18" charset="0"/>
              </a:rPr>
              <a:t> 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</a:rPr>
              <a:t>Incentives aligned for value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</a:rPr>
              <a:t>	-  Full transparency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1000" dirty="0" smtClean="0">
              <a:solidFill>
                <a:srgbClr val="4F6228"/>
              </a:solidFill>
              <a:latin typeface="Garamond" pitchFamily="18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4F6228"/>
                </a:solidFill>
                <a:latin typeface="+mj-lt"/>
              </a:rPr>
              <a:t>Culture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4F6228"/>
                </a:solidFill>
                <a:latin typeface="Garamond" pitchFamily="18" charset="0"/>
              </a:rPr>
              <a:t>	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</a:rPr>
              <a:t>-</a:t>
            </a:r>
            <a:r>
              <a:rPr lang="en-US" sz="1800" b="1" dirty="0" smtClean="0">
                <a:solidFill>
                  <a:srgbClr val="4F6228"/>
                </a:solidFill>
                <a:latin typeface="Garamond" pitchFamily="18" charset="0"/>
              </a:rPr>
              <a:t> 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</a:rPr>
              <a:t>Leadership-instilled culture of learning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</a:rPr>
              <a:t>	-  Supportive system competencies</a:t>
            </a:r>
            <a:endParaRPr lang="en-US" dirty="0" smtClean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914400" y="1281113"/>
            <a:ext cx="693578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rgbClr val="4F6228"/>
                </a:solidFill>
                <a:latin typeface="+mn-lt"/>
                <a:ea typeface="+mn-ea"/>
              </a:rPr>
              <a:t>A continuously learning health care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15D22"/>
                </a:solidFill>
              </a:rPr>
              <a:t>The vision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1141413" y="1281113"/>
            <a:ext cx="6935787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4F6228"/>
                </a:solidFill>
                <a:latin typeface="+mn-lt"/>
                <a:ea typeface="+mn-ea"/>
              </a:rPr>
              <a:t>Moving from the linear</a:t>
            </a:r>
          </a:p>
        </p:txBody>
      </p:sp>
      <p:pic>
        <p:nvPicPr>
          <p:cNvPr id="25604" name="Picture 4" descr="First Image.png"/>
          <p:cNvPicPr>
            <a:picLocks noChangeAspect="1"/>
          </p:cNvPicPr>
          <p:nvPr/>
        </p:nvPicPr>
        <p:blipFill>
          <a:blip r:embed="rId3"/>
          <a:srcRect r="75556"/>
          <a:stretch>
            <a:fillRect/>
          </a:stretch>
        </p:blipFill>
        <p:spPr bwMode="auto">
          <a:xfrm>
            <a:off x="1981200" y="3113088"/>
            <a:ext cx="83820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0350" y="3114675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15D22"/>
                </a:solidFill>
              </a:rPr>
              <a:t>The vision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1141413" y="1281113"/>
            <a:ext cx="6935787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4F6228"/>
                </a:solidFill>
                <a:latin typeface="+mn-lt"/>
                <a:ea typeface="+mn-ea"/>
              </a:rPr>
              <a:t>Moving from the linear</a:t>
            </a:r>
          </a:p>
        </p:txBody>
      </p:sp>
      <p:pic>
        <p:nvPicPr>
          <p:cNvPr id="25604" name="Picture 4" descr="First Image.png"/>
          <p:cNvPicPr>
            <a:picLocks noChangeAspect="1"/>
          </p:cNvPicPr>
          <p:nvPr/>
        </p:nvPicPr>
        <p:blipFill>
          <a:blip r:embed="rId3"/>
          <a:srcRect r="37778"/>
          <a:stretch>
            <a:fillRect/>
          </a:stretch>
        </p:blipFill>
        <p:spPr bwMode="auto">
          <a:xfrm>
            <a:off x="1981200" y="3113088"/>
            <a:ext cx="213360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0" y="3113088"/>
            <a:ext cx="9334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609600"/>
            <a:ext cx="7088187" cy="52387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15D22"/>
                </a:solidFill>
              </a:rPr>
              <a:t>Committee Members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1141413" y="609600"/>
            <a:ext cx="7316787" cy="61247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numCol="2">
            <a:spAutoFit/>
          </a:bodyPr>
          <a:lstStyle/>
          <a:p>
            <a:pPr>
              <a:defRPr/>
            </a:pPr>
            <a:endParaRPr lang="en-US" b="1" dirty="0">
              <a:solidFill>
                <a:srgbClr val="4F6228"/>
              </a:solidFill>
              <a:latin typeface="+mj-lt"/>
              <a:ea typeface="+mn-ea"/>
            </a:endParaRPr>
          </a:p>
          <a:p>
            <a:pPr>
              <a:defRPr/>
            </a:pPr>
            <a:endParaRPr lang="en-US" b="1" dirty="0">
              <a:solidFill>
                <a:srgbClr val="4F6228"/>
              </a:solidFill>
              <a:latin typeface="+mj-lt"/>
              <a:ea typeface="+mn-ea"/>
            </a:endParaRPr>
          </a:p>
          <a:p>
            <a:pPr>
              <a:defRPr/>
            </a:pPr>
            <a:r>
              <a:rPr lang="en-US" sz="1600" b="1" dirty="0">
                <a:solidFill>
                  <a:srgbClr val="4F6228"/>
                </a:solidFill>
                <a:latin typeface="+mj-lt"/>
                <a:ea typeface="+mn-ea"/>
              </a:rPr>
              <a:t>Mark D. Smith </a:t>
            </a:r>
            <a:r>
              <a:rPr lang="en-US" sz="1600" dirty="0">
                <a:solidFill>
                  <a:srgbClr val="4F6228"/>
                </a:solidFill>
                <a:latin typeface="+mj-lt"/>
                <a:ea typeface="+mn-ea"/>
              </a:rPr>
              <a:t>(</a:t>
            </a:r>
            <a:r>
              <a:rPr lang="en-US" sz="1600" i="1" dirty="0">
                <a:solidFill>
                  <a:srgbClr val="4F6228"/>
                </a:solidFill>
                <a:latin typeface="+mj-lt"/>
                <a:ea typeface="+mn-ea"/>
              </a:rPr>
              <a:t>Chair)</a:t>
            </a:r>
          </a:p>
          <a:p>
            <a:pPr>
              <a:defRPr/>
            </a:pPr>
            <a:r>
              <a:rPr lang="en-US" sz="1000" i="1" dirty="0">
                <a:solidFill>
                  <a:srgbClr val="4F6228"/>
                </a:solidFill>
                <a:latin typeface="+mj-lt"/>
                <a:ea typeface="+mn-ea"/>
              </a:rPr>
              <a:t>President and CEO, California HealthCare Foundation</a:t>
            </a:r>
          </a:p>
          <a:p>
            <a:pPr>
              <a:defRPr/>
            </a:pPr>
            <a:endParaRPr lang="en-US" sz="400" b="1" dirty="0">
              <a:solidFill>
                <a:srgbClr val="4F6228"/>
              </a:solidFill>
              <a:latin typeface="+mj-lt"/>
              <a:ea typeface="+mn-ea"/>
            </a:endParaRPr>
          </a:p>
          <a:p>
            <a:pPr>
              <a:defRPr/>
            </a:pPr>
            <a:r>
              <a:rPr lang="en-US" sz="1600" b="1" dirty="0">
                <a:solidFill>
                  <a:srgbClr val="4F6228"/>
                </a:solidFill>
                <a:latin typeface="+mj-lt"/>
                <a:ea typeface="+mn-ea"/>
              </a:rPr>
              <a:t>James P. Bagian</a:t>
            </a:r>
          </a:p>
          <a:p>
            <a:pPr>
              <a:defRPr/>
            </a:pPr>
            <a:r>
              <a:rPr lang="en-US" sz="1000" i="1" dirty="0">
                <a:solidFill>
                  <a:srgbClr val="4F6228"/>
                </a:solidFill>
                <a:latin typeface="+mj-lt"/>
                <a:ea typeface="+mn-ea"/>
              </a:rPr>
              <a:t>Professor of Engineering Practice, University of Michigan</a:t>
            </a:r>
          </a:p>
          <a:p>
            <a:pPr>
              <a:defRPr/>
            </a:pPr>
            <a:endParaRPr lang="en-US" sz="400" i="1" dirty="0">
              <a:solidFill>
                <a:srgbClr val="4F6228"/>
              </a:solidFill>
              <a:latin typeface="+mj-lt"/>
              <a:ea typeface="+mn-ea"/>
            </a:endParaRPr>
          </a:p>
          <a:p>
            <a:pPr>
              <a:defRPr/>
            </a:pPr>
            <a:r>
              <a:rPr lang="en-US" sz="1600" b="1" dirty="0">
                <a:solidFill>
                  <a:srgbClr val="4F6228"/>
                </a:solidFill>
                <a:latin typeface="+mj-lt"/>
                <a:ea typeface="+mn-ea"/>
              </a:rPr>
              <a:t>Anthony Bryk</a:t>
            </a:r>
          </a:p>
          <a:p>
            <a:pPr>
              <a:defRPr/>
            </a:pPr>
            <a:r>
              <a:rPr lang="en-US" sz="1000" i="1" dirty="0">
                <a:solidFill>
                  <a:srgbClr val="4F6228"/>
                </a:solidFill>
                <a:latin typeface="+mj-lt"/>
                <a:ea typeface="+mn-ea"/>
              </a:rPr>
              <a:t>President, Carnegie Foundation for the Advancement of   </a:t>
            </a:r>
            <a:br>
              <a:rPr lang="en-US" sz="1000" i="1" dirty="0">
                <a:solidFill>
                  <a:srgbClr val="4F6228"/>
                </a:solidFill>
                <a:latin typeface="+mj-lt"/>
                <a:ea typeface="+mn-ea"/>
              </a:rPr>
            </a:br>
            <a:r>
              <a:rPr lang="en-US" sz="1000" i="1" dirty="0">
                <a:solidFill>
                  <a:srgbClr val="4F6228"/>
                </a:solidFill>
                <a:latin typeface="+mj-lt"/>
                <a:ea typeface="+mn-ea"/>
              </a:rPr>
              <a:t>  Teaching </a:t>
            </a:r>
          </a:p>
          <a:p>
            <a:pPr>
              <a:defRPr/>
            </a:pPr>
            <a:endParaRPr lang="en-US" sz="400" dirty="0">
              <a:solidFill>
                <a:srgbClr val="4F6228"/>
              </a:solidFill>
              <a:latin typeface="+mj-lt"/>
              <a:ea typeface="+mn-ea"/>
            </a:endParaRPr>
          </a:p>
          <a:p>
            <a:pPr>
              <a:defRPr/>
            </a:pPr>
            <a:r>
              <a:rPr lang="en-US" sz="1600" b="1" dirty="0">
                <a:solidFill>
                  <a:srgbClr val="4F6228"/>
                </a:solidFill>
                <a:latin typeface="+mj-lt"/>
                <a:ea typeface="+mn-ea"/>
              </a:rPr>
              <a:t>Gail H. Cassell</a:t>
            </a:r>
          </a:p>
          <a:p>
            <a:pPr>
              <a:defRPr/>
            </a:pPr>
            <a:r>
              <a:rPr lang="en-US" sz="1000" i="1" dirty="0">
                <a:solidFill>
                  <a:srgbClr val="4F6228"/>
                </a:solidFill>
                <a:latin typeface="+mj-lt"/>
                <a:ea typeface="+mn-ea"/>
              </a:rPr>
              <a:t>Former Vice President for Science, Eli Lilly and Company </a:t>
            </a:r>
          </a:p>
          <a:p>
            <a:pPr>
              <a:defRPr/>
            </a:pPr>
            <a:endParaRPr lang="en-US" sz="400" dirty="0">
              <a:solidFill>
                <a:srgbClr val="4F6228"/>
              </a:solidFill>
              <a:latin typeface="+mj-lt"/>
              <a:ea typeface="+mn-ea"/>
            </a:endParaRPr>
          </a:p>
          <a:p>
            <a:pPr>
              <a:defRPr/>
            </a:pPr>
            <a:r>
              <a:rPr lang="en-US" sz="1600" b="1" dirty="0">
                <a:solidFill>
                  <a:srgbClr val="4F6228"/>
                </a:solidFill>
                <a:latin typeface="+mj-lt"/>
                <a:ea typeface="+mn-ea"/>
              </a:rPr>
              <a:t>James B. Conway</a:t>
            </a:r>
          </a:p>
          <a:p>
            <a:pPr>
              <a:defRPr/>
            </a:pPr>
            <a:r>
              <a:rPr lang="en-US" sz="1000" i="1" dirty="0">
                <a:solidFill>
                  <a:srgbClr val="4F6228"/>
                </a:solidFill>
                <a:latin typeface="+mj-lt"/>
                <a:ea typeface="+mn-ea"/>
              </a:rPr>
              <a:t>Institute for Healthcare Improvement</a:t>
            </a:r>
          </a:p>
          <a:p>
            <a:pPr>
              <a:defRPr/>
            </a:pPr>
            <a:endParaRPr lang="en-US" sz="400" dirty="0">
              <a:solidFill>
                <a:srgbClr val="4F6228"/>
              </a:solidFill>
              <a:latin typeface="+mj-lt"/>
              <a:ea typeface="+mn-ea"/>
            </a:endParaRPr>
          </a:p>
          <a:p>
            <a:pPr>
              <a:defRPr/>
            </a:pPr>
            <a:r>
              <a:rPr lang="en-US" sz="1600" b="1" dirty="0">
                <a:solidFill>
                  <a:srgbClr val="4F6228"/>
                </a:solidFill>
                <a:latin typeface="+mj-lt"/>
                <a:ea typeface="+mn-ea"/>
              </a:rPr>
              <a:t>Helen B. Darling</a:t>
            </a:r>
          </a:p>
          <a:p>
            <a:pPr>
              <a:defRPr/>
            </a:pPr>
            <a:r>
              <a:rPr lang="en-US" sz="1000" i="1" dirty="0">
                <a:solidFill>
                  <a:srgbClr val="4F6228"/>
                </a:solidFill>
                <a:latin typeface="+mj-lt"/>
                <a:ea typeface="+mn-ea"/>
              </a:rPr>
              <a:t>President, National Business Group on Health</a:t>
            </a:r>
          </a:p>
          <a:p>
            <a:pPr>
              <a:defRPr/>
            </a:pPr>
            <a:endParaRPr lang="en-US" sz="400" dirty="0">
              <a:solidFill>
                <a:srgbClr val="4F6228"/>
              </a:solidFill>
              <a:latin typeface="+mj-lt"/>
              <a:ea typeface="+mn-ea"/>
            </a:endParaRPr>
          </a:p>
          <a:p>
            <a:pPr>
              <a:defRPr/>
            </a:pPr>
            <a:r>
              <a:rPr lang="en-US" sz="1600" b="1" dirty="0">
                <a:solidFill>
                  <a:srgbClr val="4F6228"/>
                </a:solidFill>
                <a:latin typeface="+mj-lt"/>
                <a:ea typeface="+mn-ea"/>
              </a:rPr>
              <a:t>T. Bruce Ferguson</a:t>
            </a:r>
          </a:p>
          <a:p>
            <a:pPr>
              <a:defRPr/>
            </a:pPr>
            <a:r>
              <a:rPr lang="en-US" sz="1000" i="1" dirty="0">
                <a:solidFill>
                  <a:srgbClr val="4F6228"/>
                </a:solidFill>
                <a:latin typeface="+mj-lt"/>
                <a:ea typeface="+mn-ea"/>
              </a:rPr>
              <a:t>Chairman, Department of  </a:t>
            </a:r>
            <a:br>
              <a:rPr lang="en-US" sz="1000" i="1" dirty="0">
                <a:solidFill>
                  <a:srgbClr val="4F6228"/>
                </a:solidFill>
                <a:latin typeface="+mj-lt"/>
                <a:ea typeface="+mn-ea"/>
              </a:rPr>
            </a:br>
            <a:r>
              <a:rPr lang="en-US" sz="1000" i="1" dirty="0">
                <a:solidFill>
                  <a:srgbClr val="4F6228"/>
                </a:solidFill>
                <a:latin typeface="+mj-lt"/>
                <a:ea typeface="+mn-ea"/>
              </a:rPr>
              <a:t>  Cardiovascular Sciences, East Carolina University</a:t>
            </a:r>
          </a:p>
          <a:p>
            <a:pPr>
              <a:defRPr/>
            </a:pPr>
            <a:endParaRPr lang="en-US" sz="400" dirty="0">
              <a:solidFill>
                <a:srgbClr val="4F6228"/>
              </a:solidFill>
              <a:latin typeface="+mj-lt"/>
              <a:ea typeface="+mn-ea"/>
            </a:endParaRPr>
          </a:p>
          <a:p>
            <a:pPr>
              <a:defRPr/>
            </a:pPr>
            <a:r>
              <a:rPr lang="en-US" sz="1600" b="1" dirty="0">
                <a:solidFill>
                  <a:srgbClr val="4F6228"/>
                </a:solidFill>
                <a:latin typeface="+mj-lt"/>
                <a:ea typeface="+mn-ea"/>
              </a:rPr>
              <a:t>Ginger L. Graham</a:t>
            </a:r>
          </a:p>
          <a:p>
            <a:pPr>
              <a:defRPr/>
            </a:pPr>
            <a:r>
              <a:rPr lang="en-US" sz="1000" i="1" dirty="0">
                <a:solidFill>
                  <a:srgbClr val="4F6228"/>
                </a:solidFill>
                <a:latin typeface="+mj-lt"/>
                <a:ea typeface="+mn-ea"/>
              </a:rPr>
              <a:t>President and CEO, Two Trees Consulting</a:t>
            </a:r>
          </a:p>
          <a:p>
            <a:pPr>
              <a:defRPr/>
            </a:pPr>
            <a:endParaRPr lang="en-US" sz="400" dirty="0">
              <a:solidFill>
                <a:srgbClr val="4F6228"/>
              </a:solidFill>
              <a:latin typeface="+mj-lt"/>
              <a:ea typeface="+mn-ea"/>
            </a:endParaRPr>
          </a:p>
          <a:p>
            <a:pPr>
              <a:defRPr/>
            </a:pPr>
            <a:r>
              <a:rPr lang="en-US" sz="1600" b="1" dirty="0">
                <a:solidFill>
                  <a:srgbClr val="4F6228"/>
                </a:solidFill>
                <a:latin typeface="+mj-lt"/>
                <a:ea typeface="+mn-ea"/>
              </a:rPr>
              <a:t>George C. Halvorson</a:t>
            </a:r>
          </a:p>
          <a:p>
            <a:pPr>
              <a:defRPr/>
            </a:pPr>
            <a:r>
              <a:rPr lang="en-US" sz="1000" i="1" dirty="0">
                <a:solidFill>
                  <a:srgbClr val="4F6228"/>
                </a:solidFill>
                <a:latin typeface="+mj-lt"/>
                <a:ea typeface="+mn-ea"/>
              </a:rPr>
              <a:t>Chairman and CEO, Kaiser Permanente</a:t>
            </a:r>
            <a:endParaRPr lang="nb-NO" sz="1000" b="1" dirty="0">
              <a:solidFill>
                <a:srgbClr val="4F6228"/>
              </a:solidFill>
              <a:latin typeface="+mj-lt"/>
              <a:ea typeface="+mn-ea"/>
            </a:endParaRPr>
          </a:p>
          <a:p>
            <a:pPr>
              <a:defRPr/>
            </a:pPr>
            <a:endParaRPr lang="nb-NO" b="1" dirty="0">
              <a:solidFill>
                <a:srgbClr val="4F6228"/>
              </a:solidFill>
              <a:latin typeface="+mj-lt"/>
              <a:ea typeface="+mn-ea"/>
            </a:endParaRPr>
          </a:p>
          <a:p>
            <a:pPr>
              <a:defRPr/>
            </a:pPr>
            <a:endParaRPr lang="nb-NO" b="1" dirty="0">
              <a:solidFill>
                <a:srgbClr val="4F6228"/>
              </a:solidFill>
              <a:latin typeface="+mj-lt"/>
              <a:ea typeface="+mn-ea"/>
            </a:endParaRPr>
          </a:p>
          <a:p>
            <a:pPr>
              <a:defRPr/>
            </a:pPr>
            <a:endParaRPr lang="nb-NO" b="1" dirty="0">
              <a:solidFill>
                <a:srgbClr val="4F6228"/>
              </a:solidFill>
              <a:latin typeface="+mj-lt"/>
              <a:ea typeface="+mn-ea"/>
            </a:endParaRPr>
          </a:p>
          <a:p>
            <a:pPr>
              <a:defRPr/>
            </a:pPr>
            <a:endParaRPr lang="nb-NO" b="1" dirty="0">
              <a:solidFill>
                <a:srgbClr val="4F6228"/>
              </a:solidFill>
              <a:latin typeface="+mj-lt"/>
              <a:ea typeface="+mn-ea"/>
            </a:endParaRPr>
          </a:p>
          <a:p>
            <a:pPr lvl="1">
              <a:defRPr/>
            </a:pPr>
            <a:endParaRPr lang="nb-NO" b="1" dirty="0">
              <a:solidFill>
                <a:srgbClr val="4F6228"/>
              </a:solidFill>
              <a:latin typeface="+mj-lt"/>
              <a:ea typeface="+mn-ea"/>
            </a:endParaRPr>
          </a:p>
          <a:p>
            <a:pPr lvl="1">
              <a:defRPr/>
            </a:pPr>
            <a:endParaRPr lang="nb-NO" sz="1600" b="1" dirty="0">
              <a:solidFill>
                <a:srgbClr val="4F6228"/>
              </a:solidFill>
              <a:latin typeface="+mj-lt"/>
              <a:ea typeface="+mn-ea"/>
            </a:endParaRPr>
          </a:p>
          <a:p>
            <a:pPr lvl="1">
              <a:defRPr/>
            </a:pPr>
            <a:r>
              <a:rPr lang="nb-NO" sz="1600" b="1" dirty="0">
                <a:solidFill>
                  <a:srgbClr val="4F6228"/>
                </a:solidFill>
                <a:latin typeface="+mj-lt"/>
                <a:ea typeface="+mn-ea"/>
              </a:rPr>
              <a:t>Brent James</a:t>
            </a:r>
          </a:p>
          <a:p>
            <a:pPr lvl="1">
              <a:defRPr/>
            </a:pPr>
            <a:r>
              <a:rPr lang="en-US" sz="1000" i="1" dirty="0">
                <a:solidFill>
                  <a:srgbClr val="4F6228"/>
                </a:solidFill>
                <a:latin typeface="+mj-lt"/>
                <a:ea typeface="+mn-ea"/>
              </a:rPr>
              <a:t>Chief Quality Officer, Intermountain Healthcare, Inc.</a:t>
            </a:r>
          </a:p>
          <a:p>
            <a:pPr lvl="1">
              <a:defRPr/>
            </a:pPr>
            <a:endParaRPr lang="en-US" sz="400" b="1" dirty="0">
              <a:solidFill>
                <a:srgbClr val="4F6228"/>
              </a:solidFill>
              <a:latin typeface="+mj-lt"/>
              <a:ea typeface="+mn-ea"/>
            </a:endParaRPr>
          </a:p>
          <a:p>
            <a:pPr lvl="1">
              <a:defRPr/>
            </a:pPr>
            <a:r>
              <a:rPr lang="en-US" sz="1600" b="1" dirty="0">
                <a:solidFill>
                  <a:srgbClr val="4F6228"/>
                </a:solidFill>
                <a:latin typeface="+mj-lt"/>
                <a:ea typeface="+mn-ea"/>
              </a:rPr>
              <a:t>Craig Jones</a:t>
            </a:r>
          </a:p>
          <a:p>
            <a:pPr lvl="1">
              <a:defRPr/>
            </a:pPr>
            <a:r>
              <a:rPr lang="en-US" sz="1000" i="1" dirty="0">
                <a:solidFill>
                  <a:srgbClr val="4F6228"/>
                </a:solidFill>
                <a:latin typeface="+mj-lt"/>
                <a:ea typeface="+mn-ea"/>
              </a:rPr>
              <a:t>Director, Vermont Blueprint for Health</a:t>
            </a:r>
          </a:p>
          <a:p>
            <a:pPr lvl="1">
              <a:defRPr/>
            </a:pPr>
            <a:endParaRPr lang="en-US" sz="400" dirty="0">
              <a:solidFill>
                <a:srgbClr val="4F6228"/>
              </a:solidFill>
              <a:latin typeface="+mj-lt"/>
              <a:ea typeface="+mn-ea"/>
            </a:endParaRPr>
          </a:p>
          <a:p>
            <a:pPr lvl="1">
              <a:defRPr/>
            </a:pPr>
            <a:r>
              <a:rPr lang="en-US" sz="1600" b="1" dirty="0">
                <a:solidFill>
                  <a:srgbClr val="4F6228"/>
                </a:solidFill>
                <a:latin typeface="+mj-lt"/>
                <a:ea typeface="+mn-ea"/>
              </a:rPr>
              <a:t>Gary Kaplan</a:t>
            </a:r>
          </a:p>
          <a:p>
            <a:pPr lvl="1">
              <a:defRPr/>
            </a:pPr>
            <a:r>
              <a:rPr lang="en-US" sz="1000" i="1" dirty="0">
                <a:solidFill>
                  <a:srgbClr val="4F6228"/>
                </a:solidFill>
                <a:latin typeface="+mj-lt"/>
                <a:ea typeface="+mn-ea"/>
              </a:rPr>
              <a:t>Chairman and CEO, Virginia Mason Health System</a:t>
            </a:r>
            <a:endParaRPr lang="en-US" sz="1000" dirty="0">
              <a:solidFill>
                <a:srgbClr val="4F6228"/>
              </a:solidFill>
              <a:latin typeface="+mj-lt"/>
              <a:ea typeface="+mn-ea"/>
            </a:endParaRPr>
          </a:p>
          <a:p>
            <a:pPr lvl="1">
              <a:defRPr/>
            </a:pPr>
            <a:r>
              <a:rPr lang="en-US" sz="400" b="1" dirty="0">
                <a:solidFill>
                  <a:srgbClr val="4F6228"/>
                </a:solidFill>
                <a:latin typeface="+mj-lt"/>
                <a:ea typeface="+mn-ea"/>
              </a:rPr>
              <a:t>‘</a:t>
            </a:r>
          </a:p>
          <a:p>
            <a:pPr lvl="1">
              <a:defRPr/>
            </a:pPr>
            <a:r>
              <a:rPr lang="en-US" sz="1600" b="1" dirty="0">
                <a:solidFill>
                  <a:srgbClr val="4F6228"/>
                </a:solidFill>
                <a:latin typeface="+mj-lt"/>
                <a:ea typeface="+mn-ea"/>
              </a:rPr>
              <a:t>Arthur A. Levin</a:t>
            </a:r>
          </a:p>
          <a:p>
            <a:pPr lvl="1">
              <a:defRPr/>
            </a:pPr>
            <a:r>
              <a:rPr lang="en-US" sz="1000" i="1" dirty="0">
                <a:solidFill>
                  <a:srgbClr val="4F6228"/>
                </a:solidFill>
                <a:latin typeface="+mj-lt"/>
                <a:ea typeface="+mn-ea"/>
              </a:rPr>
              <a:t>Director, Center for Medical Consumers</a:t>
            </a:r>
            <a:endParaRPr lang="en-US" sz="1000" dirty="0">
              <a:solidFill>
                <a:srgbClr val="4F6228"/>
              </a:solidFill>
              <a:latin typeface="+mj-lt"/>
              <a:ea typeface="+mn-ea"/>
            </a:endParaRPr>
          </a:p>
          <a:p>
            <a:pPr lvl="1">
              <a:defRPr/>
            </a:pPr>
            <a:endParaRPr lang="en-US" sz="400" b="1" dirty="0">
              <a:solidFill>
                <a:srgbClr val="4F6228"/>
              </a:solidFill>
              <a:latin typeface="+mj-lt"/>
              <a:ea typeface="+mn-ea"/>
            </a:endParaRPr>
          </a:p>
          <a:p>
            <a:pPr lvl="1">
              <a:defRPr/>
            </a:pPr>
            <a:r>
              <a:rPr lang="en-US" sz="1600" b="1" dirty="0">
                <a:solidFill>
                  <a:srgbClr val="4F6228"/>
                </a:solidFill>
                <a:latin typeface="+mj-lt"/>
                <a:ea typeface="+mn-ea"/>
              </a:rPr>
              <a:t>Eugene Litvak</a:t>
            </a:r>
          </a:p>
          <a:p>
            <a:pPr lvl="1">
              <a:defRPr/>
            </a:pPr>
            <a:r>
              <a:rPr lang="en-US" sz="1000" i="1" dirty="0">
                <a:solidFill>
                  <a:srgbClr val="4F6228"/>
                </a:solidFill>
                <a:latin typeface="+mj-lt"/>
                <a:ea typeface="+mn-ea"/>
              </a:rPr>
              <a:t>President and CEO, Institute for </a:t>
            </a:r>
            <a:r>
              <a:rPr lang="en-US" sz="1000" i="1">
                <a:solidFill>
                  <a:srgbClr val="4F6228"/>
                </a:solidFill>
                <a:latin typeface="+mj-lt"/>
                <a:ea typeface="+mn-ea"/>
              </a:rPr>
              <a:t>Healthcare   </a:t>
            </a:r>
            <a:br>
              <a:rPr lang="en-US" sz="1000" i="1">
                <a:solidFill>
                  <a:srgbClr val="4F6228"/>
                </a:solidFill>
                <a:latin typeface="+mj-lt"/>
                <a:ea typeface="+mn-ea"/>
              </a:rPr>
            </a:br>
            <a:r>
              <a:rPr lang="en-US" sz="1000" i="1">
                <a:solidFill>
                  <a:srgbClr val="4F6228"/>
                </a:solidFill>
                <a:latin typeface="+mj-lt"/>
                <a:ea typeface="+mn-ea"/>
              </a:rPr>
              <a:t>  Optimization</a:t>
            </a:r>
            <a:endParaRPr lang="en-US" sz="1000" dirty="0">
              <a:solidFill>
                <a:srgbClr val="4F6228"/>
              </a:solidFill>
              <a:latin typeface="+mj-lt"/>
              <a:ea typeface="+mn-ea"/>
            </a:endParaRPr>
          </a:p>
          <a:p>
            <a:pPr lvl="1">
              <a:defRPr/>
            </a:pPr>
            <a:endParaRPr lang="en-US" sz="400" b="1" dirty="0">
              <a:solidFill>
                <a:srgbClr val="4F6228"/>
              </a:solidFill>
              <a:latin typeface="+mj-lt"/>
              <a:ea typeface="+mn-ea"/>
            </a:endParaRPr>
          </a:p>
          <a:p>
            <a:pPr lvl="1">
              <a:defRPr/>
            </a:pPr>
            <a:r>
              <a:rPr lang="en-US" sz="1600" b="1" dirty="0">
                <a:solidFill>
                  <a:srgbClr val="4F6228"/>
                </a:solidFill>
                <a:latin typeface="+mj-lt"/>
                <a:ea typeface="+mn-ea"/>
              </a:rPr>
              <a:t>David O. Meltzer</a:t>
            </a:r>
          </a:p>
          <a:p>
            <a:pPr lvl="1">
              <a:defRPr/>
            </a:pPr>
            <a:r>
              <a:rPr lang="en-US" sz="1000" i="1" dirty="0">
                <a:solidFill>
                  <a:srgbClr val="4F6228"/>
                </a:solidFill>
                <a:latin typeface="+mj-lt"/>
                <a:ea typeface="+mn-ea"/>
              </a:rPr>
              <a:t>Professor of Medicine &amp; Economics, U. Chicago</a:t>
            </a:r>
            <a:endParaRPr lang="en-US" sz="1000" dirty="0">
              <a:solidFill>
                <a:srgbClr val="4F6228"/>
              </a:solidFill>
              <a:latin typeface="+mj-lt"/>
              <a:ea typeface="+mn-ea"/>
            </a:endParaRPr>
          </a:p>
          <a:p>
            <a:pPr lvl="1">
              <a:defRPr/>
            </a:pPr>
            <a:endParaRPr lang="en-US" sz="400" b="1" dirty="0">
              <a:solidFill>
                <a:srgbClr val="4F6228"/>
              </a:solidFill>
              <a:latin typeface="+mj-lt"/>
              <a:ea typeface="+mn-ea"/>
            </a:endParaRPr>
          </a:p>
          <a:p>
            <a:pPr lvl="1">
              <a:defRPr/>
            </a:pPr>
            <a:r>
              <a:rPr lang="en-US" sz="1600" b="1" dirty="0">
                <a:solidFill>
                  <a:srgbClr val="4F6228"/>
                </a:solidFill>
                <a:latin typeface="+mj-lt"/>
                <a:ea typeface="+mn-ea"/>
              </a:rPr>
              <a:t>Mary D. Naylor</a:t>
            </a:r>
          </a:p>
          <a:p>
            <a:pPr lvl="1">
              <a:defRPr/>
            </a:pPr>
            <a:r>
              <a:rPr lang="en-US" sz="1000" i="1" dirty="0">
                <a:solidFill>
                  <a:srgbClr val="4F6228"/>
                </a:solidFill>
                <a:latin typeface="Arial"/>
                <a:ea typeface="+mn-ea"/>
              </a:rPr>
              <a:t>Director, Center for Transitions and Health, University   </a:t>
            </a:r>
            <a:br>
              <a:rPr lang="en-US" sz="1000" i="1" dirty="0">
                <a:solidFill>
                  <a:srgbClr val="4F6228"/>
                </a:solidFill>
                <a:latin typeface="Arial"/>
                <a:ea typeface="+mn-ea"/>
              </a:rPr>
            </a:br>
            <a:r>
              <a:rPr lang="en-US" sz="1000" i="1" dirty="0">
                <a:solidFill>
                  <a:srgbClr val="4F6228"/>
                </a:solidFill>
                <a:latin typeface="Arial"/>
                <a:ea typeface="+mn-ea"/>
              </a:rPr>
              <a:t>  of Pennsylvania School of Nursing</a:t>
            </a:r>
            <a:endParaRPr lang="en-US" b="1" dirty="0">
              <a:solidFill>
                <a:srgbClr val="4F6228"/>
              </a:solidFill>
              <a:latin typeface="+mj-lt"/>
              <a:ea typeface="+mn-ea"/>
            </a:endParaRPr>
          </a:p>
          <a:p>
            <a:pPr lvl="1">
              <a:defRPr/>
            </a:pPr>
            <a:endParaRPr lang="en-US" sz="400" b="1" dirty="0">
              <a:solidFill>
                <a:srgbClr val="4F6228"/>
              </a:solidFill>
              <a:latin typeface="+mj-lt"/>
              <a:ea typeface="+mn-ea"/>
            </a:endParaRPr>
          </a:p>
          <a:p>
            <a:pPr lvl="1">
              <a:defRPr/>
            </a:pPr>
            <a:r>
              <a:rPr lang="en-US" sz="1600" b="1" dirty="0">
                <a:solidFill>
                  <a:srgbClr val="4F6228"/>
                </a:solidFill>
                <a:latin typeface="+mj-lt"/>
                <a:ea typeface="+mn-ea"/>
              </a:rPr>
              <a:t>Rita F. Redberg</a:t>
            </a:r>
          </a:p>
          <a:p>
            <a:pPr lvl="1">
              <a:defRPr/>
            </a:pPr>
            <a:r>
              <a:rPr lang="en-US" sz="1000" i="1" dirty="0">
                <a:solidFill>
                  <a:srgbClr val="4F6228"/>
                </a:solidFill>
                <a:latin typeface="Arial"/>
                <a:ea typeface="+mn-ea"/>
              </a:rPr>
              <a:t>Professor of Medicine, UCSF</a:t>
            </a:r>
            <a:endParaRPr lang="en-US" dirty="0">
              <a:solidFill>
                <a:srgbClr val="4F6228"/>
              </a:solidFill>
              <a:latin typeface="+mj-lt"/>
              <a:ea typeface="+mn-ea"/>
            </a:endParaRPr>
          </a:p>
          <a:p>
            <a:pPr lvl="1">
              <a:defRPr/>
            </a:pPr>
            <a:endParaRPr lang="en-US" sz="400" b="1" dirty="0">
              <a:solidFill>
                <a:srgbClr val="4F6228"/>
              </a:solidFill>
              <a:latin typeface="+mj-lt"/>
              <a:ea typeface="+mn-ea"/>
            </a:endParaRPr>
          </a:p>
          <a:p>
            <a:pPr lvl="1">
              <a:defRPr/>
            </a:pPr>
            <a:r>
              <a:rPr lang="en-US" sz="1600" b="1" dirty="0">
                <a:solidFill>
                  <a:srgbClr val="4F6228"/>
                </a:solidFill>
                <a:latin typeface="+mj-lt"/>
                <a:ea typeface="+mn-ea"/>
              </a:rPr>
              <a:t>Paul C. Tang</a:t>
            </a:r>
          </a:p>
          <a:p>
            <a:pPr lvl="1">
              <a:defRPr/>
            </a:pPr>
            <a:r>
              <a:rPr lang="en-US" sz="1000" i="1" dirty="0">
                <a:solidFill>
                  <a:srgbClr val="4F6228"/>
                </a:solidFill>
                <a:latin typeface="Arial"/>
                <a:ea typeface="+mn-ea"/>
              </a:rPr>
              <a:t>Chief Innovation and Technology Officer , Palo Alto </a:t>
            </a:r>
            <a:br>
              <a:rPr lang="en-US" sz="1000" i="1" dirty="0">
                <a:solidFill>
                  <a:srgbClr val="4F6228"/>
                </a:solidFill>
                <a:latin typeface="Arial"/>
                <a:ea typeface="+mn-ea"/>
              </a:rPr>
            </a:br>
            <a:r>
              <a:rPr lang="en-US" sz="1000" i="1" dirty="0">
                <a:solidFill>
                  <a:srgbClr val="4F6228"/>
                </a:solidFill>
                <a:latin typeface="Arial"/>
                <a:ea typeface="+mn-ea"/>
              </a:rPr>
              <a:t>  Medical Foundation</a:t>
            </a:r>
            <a:endParaRPr lang="en-US" sz="1000" dirty="0">
              <a:solidFill>
                <a:srgbClr val="4F6228"/>
              </a:solidFill>
              <a:latin typeface="Arial"/>
              <a:ea typeface="+mn-ea"/>
            </a:endParaRPr>
          </a:p>
          <a:p>
            <a:pPr>
              <a:defRPr/>
            </a:pPr>
            <a:endParaRPr lang="en-US" dirty="0">
              <a:solidFill>
                <a:srgbClr val="4F6228"/>
              </a:solidFill>
              <a:latin typeface="+mj-lt"/>
              <a:ea typeface="+mn-ea"/>
            </a:endParaRPr>
          </a:p>
          <a:p>
            <a:pPr marL="495300" lvl="1" indent="-381000">
              <a:buClr>
                <a:srgbClr val="4F6228"/>
              </a:buClr>
              <a:buFont typeface="Wingdings" pitchFamily="2" charset="2"/>
              <a:buChar char="Ø"/>
              <a:defRPr/>
            </a:pPr>
            <a:endParaRPr lang="en-US" sz="2000" dirty="0">
              <a:latin typeface="Arial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15D22"/>
                </a:solidFill>
              </a:rPr>
              <a:t>The vision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1141413" y="1281113"/>
            <a:ext cx="6935787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4F6228"/>
                </a:solidFill>
                <a:latin typeface="+mn-lt"/>
                <a:ea typeface="+mn-ea"/>
              </a:rPr>
              <a:t>Moving from the linear</a:t>
            </a:r>
          </a:p>
        </p:txBody>
      </p:sp>
      <p:pic>
        <p:nvPicPr>
          <p:cNvPr id="25604" name="Picture 4" descr="First Imag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113088"/>
            <a:ext cx="342900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15D22"/>
                </a:solidFill>
              </a:rPr>
              <a:t>The vision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1141413" y="1281113"/>
            <a:ext cx="7164387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4F6228"/>
                </a:solidFill>
              </a:rPr>
              <a:t>From missed opportunities, waste, and harm</a:t>
            </a:r>
          </a:p>
        </p:txBody>
      </p:sp>
      <p:pic>
        <p:nvPicPr>
          <p:cNvPr id="26628" name="Picture 6" descr="final infographic, now panel.png"/>
          <p:cNvPicPr>
            <a:picLocks noChangeAspect="1"/>
          </p:cNvPicPr>
          <p:nvPr/>
        </p:nvPicPr>
        <p:blipFill>
          <a:blip r:embed="rId3"/>
          <a:srcRect l="34375" r="30208" b="89650"/>
          <a:stretch>
            <a:fillRect/>
          </a:stretch>
        </p:blipFill>
        <p:spPr bwMode="auto">
          <a:xfrm>
            <a:off x="2057400" y="21336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ntermediate clouds.png"/>
          <p:cNvPicPr>
            <a:picLocks noChangeAspect="1"/>
          </p:cNvPicPr>
          <p:nvPr/>
        </p:nvPicPr>
        <p:blipFill>
          <a:blip r:embed="rId4"/>
          <a:srcRect t="45261"/>
          <a:stretch>
            <a:fillRect/>
          </a:stretch>
        </p:blipFill>
        <p:spPr>
          <a:xfrm>
            <a:off x="1800886" y="2152739"/>
            <a:ext cx="5819114" cy="3409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15D22"/>
                </a:solidFill>
              </a:rPr>
              <a:t>The vision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1141413" y="1230313"/>
            <a:ext cx="6935787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4F6228"/>
                </a:solidFill>
                <a:latin typeface="+mn-lt"/>
                <a:ea typeface="+mn-ea"/>
              </a:rPr>
              <a:t>To continuous learning, best care, lower cost</a:t>
            </a:r>
          </a:p>
        </p:txBody>
      </p:sp>
      <p:pic>
        <p:nvPicPr>
          <p:cNvPr id="27652" name="Picture 4" descr="10.10 Images.png"/>
          <p:cNvPicPr>
            <a:picLocks noChangeAspect="1"/>
          </p:cNvPicPr>
          <p:nvPr/>
        </p:nvPicPr>
        <p:blipFill>
          <a:blip r:embed="rId3"/>
          <a:srcRect l="37898" t="55927" b="6296"/>
          <a:stretch>
            <a:fillRect/>
          </a:stretch>
        </p:blipFill>
        <p:spPr bwMode="auto">
          <a:xfrm>
            <a:off x="2055813" y="1371600"/>
            <a:ext cx="4878387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15D22"/>
                </a:solidFill>
                <a:sym typeface="Wingdings" pitchFamily="2" charset="2"/>
              </a:rPr>
              <a:t>The path</a:t>
            </a:r>
            <a:endParaRPr lang="en-US" b="1" dirty="0" smtClean="0">
              <a:solidFill>
                <a:srgbClr val="F15D2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3000" y="1905000"/>
            <a:ext cx="5943600" cy="240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r>
              <a:rPr lang="en-US" sz="2600" b="1" kern="0" dirty="0">
                <a:solidFill>
                  <a:srgbClr val="4F6228"/>
                </a:solidFill>
                <a:latin typeface="+mj-lt"/>
                <a:ea typeface="+mn-ea"/>
              </a:rPr>
              <a:t>Foundational elements</a:t>
            </a: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endParaRPr lang="en-US" sz="2600" b="1" kern="0" dirty="0">
              <a:solidFill>
                <a:srgbClr val="4F6228"/>
              </a:solidFill>
              <a:latin typeface="+mj-lt"/>
              <a:ea typeface="+mn-ea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r>
              <a:rPr lang="en-US" sz="2600" b="1" kern="0" dirty="0">
                <a:solidFill>
                  <a:srgbClr val="4F6228"/>
                </a:solidFill>
                <a:latin typeface="+mj-lt"/>
                <a:ea typeface="+mn-ea"/>
              </a:rPr>
              <a:t>Care improvement targets</a:t>
            </a: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endParaRPr lang="en-US" sz="2600" b="1" kern="0" dirty="0">
              <a:solidFill>
                <a:srgbClr val="4F6228"/>
              </a:solidFill>
              <a:latin typeface="+mj-lt"/>
              <a:ea typeface="+mn-ea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r>
              <a:rPr lang="en-US" sz="2600" b="1" kern="0" dirty="0">
                <a:solidFill>
                  <a:srgbClr val="4F6228"/>
                </a:solidFill>
                <a:latin typeface="+mj-lt"/>
                <a:ea typeface="+mn-ea"/>
              </a:rPr>
              <a:t>Supportive policy environment</a:t>
            </a: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endParaRPr lang="en-US" sz="2000" b="1" kern="0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6935788" cy="51911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15D22"/>
                </a:solidFill>
              </a:rPr>
              <a:t>The path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543800" cy="2338388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4F6228"/>
                </a:solidFill>
                <a:ea typeface="Arial" pitchFamily="34" charset="0"/>
              </a:rPr>
              <a:t>The digital infrastructure –</a:t>
            </a:r>
            <a:r>
              <a:rPr lang="en-US" sz="1800" b="1" i="1" dirty="0" smtClean="0">
                <a:ea typeface="Arial" pitchFamily="34" charset="0"/>
              </a:rPr>
              <a:t>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Improve the capacity to capture clinical, delivery process, and financial data for better care, system improvement, and creating new knowledge.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800" dirty="0" smtClean="0">
              <a:ea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4F6228"/>
                </a:solidFill>
                <a:ea typeface="Arial" pitchFamily="34" charset="0"/>
              </a:rPr>
              <a:t>The data utility – </a:t>
            </a:r>
            <a:r>
              <a:rPr lang="en-US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S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treamline  and revise research regulations to improve care, promote the capture of clinical data, and generate knowledge.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1800" dirty="0" smtClean="0">
              <a:ea typeface="Arial" pitchFamily="34" charset="0"/>
            </a:endParaRPr>
          </a:p>
        </p:txBody>
      </p:sp>
      <p:sp>
        <p:nvSpPr>
          <p:cNvPr id="29700" name="Content Placeholder 5"/>
          <p:cNvSpPr txBox="1">
            <a:spLocks/>
          </p:cNvSpPr>
          <p:nvPr/>
        </p:nvSpPr>
        <p:spPr bwMode="auto">
          <a:xfrm>
            <a:off x="914400" y="1281113"/>
            <a:ext cx="6935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4F6228"/>
                </a:solidFill>
              </a:rPr>
              <a:t>Foundational </a:t>
            </a:r>
            <a:r>
              <a:rPr lang="en-US" sz="2000" b="1" dirty="0" smtClean="0">
                <a:solidFill>
                  <a:srgbClr val="4F6228"/>
                </a:solidFill>
              </a:rPr>
              <a:t>elements</a:t>
            </a:r>
            <a:endParaRPr lang="en-US" sz="2000" b="1" dirty="0">
              <a:solidFill>
                <a:srgbClr val="4F62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6935788" cy="51911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15D22"/>
                </a:solidFill>
              </a:rPr>
              <a:t>The path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27225"/>
            <a:ext cx="8077200" cy="3940175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4F6228"/>
                </a:solidFill>
                <a:ea typeface="Arial" pitchFamily="34" charset="0"/>
              </a:rPr>
              <a:t>Clinical decision support 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Accelerate integration of the best clinical knowledge into care decisions.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400" dirty="0" smtClean="0">
              <a:solidFill>
                <a:srgbClr val="4F6228"/>
              </a:solidFill>
              <a:ea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4F6228"/>
                </a:solidFill>
                <a:ea typeface="Arial" pitchFamily="34" charset="0"/>
              </a:rPr>
              <a:t>Patient-centered care 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Involve patients and families in decisions regarding health and health care, tailored to fit individual preference.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400" b="1" i="1" dirty="0" smtClean="0">
              <a:solidFill>
                <a:srgbClr val="4F6228"/>
              </a:solidFill>
              <a:ea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4F6228"/>
                </a:solidFill>
                <a:ea typeface="Arial" pitchFamily="34" charset="0"/>
              </a:rPr>
              <a:t>Community links 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Promote community-clinical partnerships and services aimed at managing and improving health at the community level.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400" dirty="0" smtClean="0">
              <a:solidFill>
                <a:srgbClr val="4F6228"/>
              </a:solidFill>
              <a:latin typeface="Garamond" pitchFamily="18" charset="0"/>
              <a:ea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4F6228"/>
                </a:solidFill>
                <a:ea typeface="Arial" pitchFamily="34" charset="0"/>
              </a:rPr>
              <a:t>Care continuity 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Improve coordination and communication within and across organizations.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400" dirty="0" smtClean="0">
              <a:solidFill>
                <a:srgbClr val="4F6228"/>
              </a:solidFill>
              <a:ea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4F6228"/>
                </a:solidFill>
                <a:ea typeface="Arial" pitchFamily="34" charset="0"/>
              </a:rPr>
              <a:t>Optimized operations 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Continuously improve health care operations to reduce waste, streamline care delivery, and focus on activities that improve patient health.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800" dirty="0" smtClean="0">
              <a:solidFill>
                <a:srgbClr val="4F6228"/>
              </a:solidFill>
              <a:latin typeface="Garamond" pitchFamily="18" charset="0"/>
              <a:ea typeface="Arial" pitchFamily="34" charset="0"/>
            </a:endParaRPr>
          </a:p>
          <a:p>
            <a:pPr marL="0" indent="0" eaLnBrk="1" hangingPunct="1"/>
            <a:r>
              <a:rPr lang="en-US" sz="1800" dirty="0" smtClean="0"/>
              <a:t> </a:t>
            </a:r>
          </a:p>
        </p:txBody>
      </p:sp>
      <p:sp>
        <p:nvSpPr>
          <p:cNvPr id="30724" name="Content Placeholder 5"/>
          <p:cNvSpPr txBox="1">
            <a:spLocks/>
          </p:cNvSpPr>
          <p:nvPr/>
        </p:nvSpPr>
        <p:spPr bwMode="auto">
          <a:xfrm>
            <a:off x="914400" y="1281113"/>
            <a:ext cx="6935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4F6228"/>
                </a:solidFill>
              </a:rPr>
              <a:t>Care </a:t>
            </a:r>
            <a:r>
              <a:rPr lang="en-US" sz="2000" b="1" dirty="0" smtClean="0">
                <a:solidFill>
                  <a:srgbClr val="4F6228"/>
                </a:solidFill>
              </a:rPr>
              <a:t>improvement targets</a:t>
            </a:r>
            <a:endParaRPr lang="en-US" sz="2000" b="1" dirty="0">
              <a:solidFill>
                <a:srgbClr val="4F62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6935788" cy="51911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15D22"/>
                </a:solidFill>
              </a:rPr>
              <a:t>The path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543800" cy="2586038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4F6228"/>
                </a:solidFill>
                <a:ea typeface="Arial" pitchFamily="34" charset="0"/>
              </a:rPr>
              <a:t>Financial incentives 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Structure payment to reward continuous learning and improvement in the provision of better care at lower cost.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1800" b="1" i="1" dirty="0" smtClean="0">
              <a:solidFill>
                <a:srgbClr val="4F6228"/>
              </a:solidFill>
              <a:ea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4F6228"/>
                </a:solidFill>
                <a:ea typeface="Arial" pitchFamily="34" charset="0"/>
              </a:rPr>
              <a:t>Performance transparency 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Increase transparency on health system performance.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800" b="1" i="1" dirty="0" smtClean="0">
              <a:solidFill>
                <a:srgbClr val="4F6228"/>
              </a:solidFill>
              <a:ea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4F6228"/>
                </a:solidFill>
                <a:ea typeface="Arial" pitchFamily="34" charset="0"/>
              </a:rPr>
              <a:t>Broad leadership 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Expand commitment to the goals of a continuously learning health care system.</a:t>
            </a:r>
          </a:p>
          <a:p>
            <a:pPr marL="0" indent="0" eaLnBrk="1" hangingPunct="1"/>
            <a:r>
              <a:rPr lang="en-US" sz="1800" dirty="0" smtClean="0"/>
              <a:t> </a:t>
            </a:r>
          </a:p>
        </p:txBody>
      </p:sp>
      <p:sp>
        <p:nvSpPr>
          <p:cNvPr id="31748" name="Content Placeholder 5"/>
          <p:cNvSpPr txBox="1">
            <a:spLocks/>
          </p:cNvSpPr>
          <p:nvPr/>
        </p:nvSpPr>
        <p:spPr bwMode="auto">
          <a:xfrm>
            <a:off x="914400" y="1281113"/>
            <a:ext cx="6935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4F6228"/>
                </a:solidFill>
              </a:rPr>
              <a:t>Supportive </a:t>
            </a:r>
            <a:r>
              <a:rPr lang="en-US" sz="2000" b="1" dirty="0" smtClean="0">
                <a:solidFill>
                  <a:srgbClr val="4F6228"/>
                </a:solidFill>
              </a:rPr>
              <a:t>policy environment</a:t>
            </a:r>
            <a:endParaRPr lang="en-US" sz="2000" b="1" dirty="0">
              <a:solidFill>
                <a:srgbClr val="4F62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15D22"/>
                </a:solidFill>
                <a:sym typeface="Wingdings" pitchFamily="2" charset="2"/>
              </a:rPr>
              <a:t>CCC leadership</a:t>
            </a:r>
            <a:endParaRPr lang="en-US" b="1" dirty="0" smtClean="0">
              <a:solidFill>
                <a:srgbClr val="F15D2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1413" y="1752600"/>
            <a:ext cx="6934200" cy="36009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r>
              <a:rPr lang="en-US" sz="2600" b="1" kern="0" dirty="0" smtClean="0">
                <a:solidFill>
                  <a:srgbClr val="4F6228"/>
                </a:solidFill>
                <a:latin typeface="+mj-lt"/>
                <a:ea typeface="+mn-ea"/>
              </a:rPr>
              <a:t>Networks</a:t>
            </a:r>
            <a:endParaRPr lang="en-US" sz="2600" b="1" kern="0" dirty="0">
              <a:solidFill>
                <a:srgbClr val="4F6228"/>
              </a:solidFill>
              <a:latin typeface="+mj-lt"/>
              <a:ea typeface="+mn-ea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endParaRPr lang="en-US" sz="2600" b="1" kern="0" dirty="0">
              <a:solidFill>
                <a:srgbClr val="4F6228"/>
              </a:solidFill>
              <a:latin typeface="+mj-lt"/>
              <a:ea typeface="+mn-ea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r>
              <a:rPr lang="en-US" sz="2600" b="1" kern="0" dirty="0" smtClean="0">
                <a:solidFill>
                  <a:srgbClr val="4F6228"/>
                </a:solidFill>
                <a:latin typeface="+mj-lt"/>
                <a:ea typeface="+mn-ea"/>
              </a:rPr>
              <a:t>Tools</a:t>
            </a:r>
            <a:endParaRPr lang="en-US" sz="2600" b="1" kern="0" dirty="0">
              <a:solidFill>
                <a:srgbClr val="4F6228"/>
              </a:solidFill>
              <a:latin typeface="+mj-lt"/>
              <a:ea typeface="+mn-ea"/>
            </a:endParaRPr>
          </a:p>
          <a:p>
            <a:pPr lvl="1">
              <a:buClr>
                <a:srgbClr val="4F6228"/>
              </a:buClr>
              <a:defRPr/>
            </a:pPr>
            <a:endParaRPr lang="en-US" sz="2600" b="1" kern="0" dirty="0">
              <a:solidFill>
                <a:srgbClr val="4F6228"/>
              </a:solidFill>
              <a:latin typeface="+mj-lt"/>
              <a:ea typeface="+mn-ea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r>
              <a:rPr lang="en-US" sz="2600" b="1" kern="0" dirty="0" smtClean="0">
                <a:solidFill>
                  <a:srgbClr val="4F6228"/>
                </a:solidFill>
                <a:latin typeface="+mj-lt"/>
                <a:ea typeface="+mn-ea"/>
              </a:rPr>
              <a:t>People</a:t>
            </a: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endParaRPr lang="en-US" sz="2600" b="1" kern="0" dirty="0" smtClean="0">
              <a:solidFill>
                <a:srgbClr val="4F6228"/>
              </a:solidFill>
              <a:latin typeface="+mj-lt"/>
              <a:ea typeface="+mn-ea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r>
              <a:rPr lang="en-US" sz="2600" b="1" kern="0" dirty="0">
                <a:solidFill>
                  <a:srgbClr val="4F6228"/>
                </a:solidFill>
              </a:rPr>
              <a:t>Policy</a:t>
            </a: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endParaRPr lang="en-US" sz="2600" b="1" kern="0" dirty="0">
              <a:solidFill>
                <a:srgbClr val="4F6228"/>
              </a:solidFill>
              <a:latin typeface="+mj-lt"/>
              <a:ea typeface="+mn-ea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endParaRPr lang="en-US" sz="2000" b="1" kern="0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6935788" cy="51911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15D22"/>
                </a:solidFill>
              </a:rPr>
              <a:t>CCC leadership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04605"/>
            <a:ext cx="8382000" cy="5078314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4F6228"/>
                </a:solidFill>
                <a:ea typeface="Arial" pitchFamily="34" charset="0"/>
              </a:rPr>
              <a:t>Networks –</a:t>
            </a:r>
            <a:r>
              <a:rPr lang="en-US" sz="16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 e.g. technical assistance in expanding distributed research networks and innovative research methods; development of virtual learning community for knowledge generation in ACO’s.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600" dirty="0" smtClean="0">
              <a:ea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4F6228"/>
                </a:solidFill>
                <a:ea typeface="Arial" pitchFamily="34" charset="0"/>
              </a:rPr>
              <a:t>Tools – </a:t>
            </a:r>
            <a:r>
              <a:rPr lang="en-US" sz="16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e.g. </a:t>
            </a:r>
            <a:r>
              <a:rPr lang="en-US" sz="1600" dirty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development of “big data” mining </a:t>
            </a:r>
            <a:r>
              <a:rPr lang="en-US" sz="16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tools and strategies through industry-HCO-payer-public partnerships (NIH, NSF, DARPA, Hughes, Google, Microsoft, IBM, Amazon, insurers, </a:t>
            </a:r>
            <a:r>
              <a:rPr lang="en-US" sz="1600" dirty="0" err="1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etc</a:t>
            </a:r>
            <a:r>
              <a:rPr lang="en-US" sz="16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); </a:t>
            </a:r>
            <a:r>
              <a:rPr lang="en-US" sz="1600" dirty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models for computing-based care </a:t>
            </a:r>
            <a:r>
              <a:rPr lang="en-US" sz="16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coordination.</a:t>
            </a:r>
          </a:p>
          <a:p>
            <a:pPr marL="457200" lvl="1" indent="0" eaLnBrk="1" hangingPunct="1">
              <a:buNone/>
            </a:pPr>
            <a:r>
              <a:rPr lang="en-US" sz="16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 </a:t>
            </a:r>
            <a:endParaRPr lang="en-US" sz="1600" b="1" dirty="0" smtClean="0">
              <a:solidFill>
                <a:srgbClr val="4F6228"/>
              </a:solidFill>
              <a:ea typeface="Arial" pitchFamily="34" charset="0"/>
            </a:endParaRP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1600" b="1" dirty="0">
                <a:solidFill>
                  <a:srgbClr val="4F6228"/>
                </a:solidFill>
                <a:ea typeface="Arial" pitchFamily="34" charset="0"/>
              </a:rPr>
              <a:t>People –</a:t>
            </a:r>
            <a:r>
              <a:rPr lang="en-US" sz="1600" dirty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 e.g. democratization of data-driven medicine through mobile computing and construct of user-friendly data access/interpretation </a:t>
            </a:r>
            <a:r>
              <a:rPr lang="en-US" sz="16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Apps; models for clinic-community approaches for identification and treatment of high-risk resource-intensive patients. </a:t>
            </a:r>
            <a:endParaRPr lang="en-US" sz="1600" dirty="0">
              <a:solidFill>
                <a:srgbClr val="4F6228"/>
              </a:solidFill>
              <a:latin typeface="Garamond" pitchFamily="18" charset="0"/>
              <a:ea typeface="Arial" pitchFamily="34" charset="0"/>
            </a:endParaRPr>
          </a:p>
          <a:p>
            <a:pPr marL="800100" lvl="1" indent="-342900" eaLnBrk="1" hangingPunct="1">
              <a:buFont typeface="Arial" pitchFamily="34" charset="0"/>
              <a:buChar char="•"/>
            </a:pPr>
            <a:endParaRPr lang="en-US" sz="1600" b="1" dirty="0" smtClean="0">
              <a:solidFill>
                <a:srgbClr val="4F6228"/>
              </a:solidFill>
              <a:ea typeface="Arial" pitchFamily="34" charset="0"/>
            </a:endParaRPr>
          </a:p>
          <a:p>
            <a:pPr marL="800100" lvl="1" indent="-342900" eaLnBrk="1" hangingPunct="1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4F6228"/>
                </a:solidFill>
                <a:ea typeface="Arial" pitchFamily="34" charset="0"/>
              </a:rPr>
              <a:t>Policy –</a:t>
            </a:r>
            <a:r>
              <a:rPr lang="en-US" sz="16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 </a:t>
            </a:r>
            <a:r>
              <a:rPr lang="en-US" sz="1600" dirty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e.g. </a:t>
            </a:r>
            <a:r>
              <a:rPr lang="en-US" sz="16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data quality/standards/interoperability strategies and testing; citizen-level support strategies for reducing barriers to building a cloud-based clinical data research trust; fostering “</a:t>
            </a:r>
            <a:r>
              <a:rPr lang="en-US" sz="1600" dirty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information donor” </a:t>
            </a:r>
            <a:r>
              <a:rPr lang="en-US" sz="16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initiative; </a:t>
            </a:r>
            <a:r>
              <a:rPr lang="en-US" sz="1600" dirty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strategies to reward provider organizations generating reliable knowledge from routine clinical </a:t>
            </a:r>
            <a:r>
              <a:rPr lang="en-US" sz="1600" dirty="0" smtClean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care; </a:t>
            </a:r>
            <a:r>
              <a:rPr lang="en-US" sz="1600" dirty="0">
                <a:solidFill>
                  <a:srgbClr val="4F6228"/>
                </a:solidFill>
                <a:latin typeface="Garamond" pitchFamily="18" charset="0"/>
                <a:ea typeface="Arial" pitchFamily="34" charset="0"/>
              </a:rPr>
              <a:t>prominent emphasis on continuous learning as centerpiece of evolving clinical research paradigm</a:t>
            </a:r>
            <a:endParaRPr lang="en-US" sz="1600" b="1" dirty="0" smtClean="0">
              <a:solidFill>
                <a:srgbClr val="4F6228"/>
              </a:solidFill>
              <a:ea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sz="1600" b="1" dirty="0" smtClean="0">
              <a:solidFill>
                <a:srgbClr val="4F6228"/>
              </a:solidFill>
              <a:ea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sz="1800" dirty="0" smtClean="0">
              <a:solidFill>
                <a:srgbClr val="4F6228"/>
              </a:solidFill>
              <a:latin typeface="Garamond" pitchFamily="18" charset="0"/>
              <a:ea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sz="1800" dirty="0" smtClean="0">
              <a:ea typeface="Arial" pitchFamily="34" charset="0"/>
            </a:endParaRPr>
          </a:p>
        </p:txBody>
      </p:sp>
      <p:sp>
        <p:nvSpPr>
          <p:cNvPr id="33796" name="Content Placeholder 5"/>
          <p:cNvSpPr txBox="1">
            <a:spLocks/>
          </p:cNvSpPr>
          <p:nvPr/>
        </p:nvSpPr>
        <p:spPr bwMode="auto">
          <a:xfrm>
            <a:off x="914400" y="1281113"/>
            <a:ext cx="6935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4F6228"/>
                </a:solidFill>
              </a:rPr>
              <a:t>Bringing transformational research to practice</a:t>
            </a:r>
            <a:endParaRPr lang="en-US" sz="2000" b="1" dirty="0">
              <a:solidFill>
                <a:srgbClr val="4F62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6935788" cy="51911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15D22"/>
                </a:solidFill>
              </a:rPr>
              <a:t>IOM synergy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839200" cy="3140075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4F6228"/>
                </a:solidFill>
                <a:latin typeface="+mj-lt"/>
              </a:rPr>
              <a:t>Health professionals 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</a:rPr>
              <a:t>Best Practices Innovation Collaborative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1800" dirty="0" smtClean="0">
              <a:solidFill>
                <a:srgbClr val="4F6228"/>
              </a:solidFill>
              <a:latin typeface="+mj-lt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4F6228"/>
                </a:solidFill>
                <a:latin typeface="+mj-lt"/>
              </a:rPr>
              <a:t>Evidence-messaging 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</a:rPr>
              <a:t>Evidence Communication Innovation Collaborative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4F6228"/>
              </a:solidFill>
              <a:latin typeface="+mj-lt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4F6228"/>
                </a:solidFill>
                <a:latin typeface="+mj-lt"/>
              </a:rPr>
              <a:t>Digital infrastructure 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</a:rPr>
              <a:t>Digital Learning Collaborative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1800" dirty="0" smtClean="0">
              <a:solidFill>
                <a:srgbClr val="4F6228"/>
              </a:solidFill>
              <a:latin typeface="+mj-lt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4F6228"/>
                </a:solidFill>
                <a:latin typeface="+mj-lt"/>
              </a:rPr>
              <a:t>Clinical research 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</a:rPr>
              <a:t>Clinical Effectiveness Research Innovation Collaborative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1800" b="1" dirty="0" smtClean="0">
              <a:solidFill>
                <a:srgbClr val="4F6228"/>
              </a:solidFill>
              <a:latin typeface="+mj-lt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4F6228"/>
                </a:solidFill>
                <a:latin typeface="+mj-lt"/>
              </a:rPr>
              <a:t>Value enhancement 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</a:rPr>
              <a:t>Value Incentives Learning Collaborative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1800" b="1" dirty="0" smtClean="0">
              <a:solidFill>
                <a:srgbClr val="4F6228"/>
              </a:solidFill>
              <a:latin typeface="+mj-lt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4F6228"/>
                </a:solidFill>
                <a:latin typeface="+mj-lt"/>
              </a:rPr>
              <a:t>System optimization – </a:t>
            </a:r>
            <a:r>
              <a:rPr lang="en-US" sz="1800" dirty="0" smtClean="0">
                <a:solidFill>
                  <a:srgbClr val="4F6228"/>
                </a:solidFill>
                <a:latin typeface="Garamond" pitchFamily="18" charset="0"/>
              </a:rPr>
              <a:t>Systems Engineering for Health Innovation Collaborative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838200" y="1281113"/>
            <a:ext cx="693578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rgbClr val="4F6228"/>
                </a:solidFill>
                <a:latin typeface="+mn-lt"/>
                <a:ea typeface="+mn-ea"/>
              </a:rPr>
              <a:t>IOM Roundtable on Value &amp; Science-Driven Health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15D22"/>
                </a:solidFill>
              </a:rPr>
              <a:t>Best care at lower cost</a:t>
            </a:r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1141413" y="1281113"/>
            <a:ext cx="6935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4F6228"/>
                </a:solidFill>
              </a:rPr>
              <a:t>The path to continuous learning health care in America</a:t>
            </a:r>
            <a:endParaRPr lang="en-US" b="1" dirty="0">
              <a:solidFill>
                <a:srgbClr val="4F6228"/>
              </a:solidFill>
            </a:endParaRPr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739698" y="2057400"/>
            <a:ext cx="8077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rgbClr val="F15D22"/>
                </a:solidFill>
              </a:rPr>
              <a:t>Challenge context</a:t>
            </a:r>
            <a:r>
              <a:rPr lang="en-US" sz="2000" dirty="0">
                <a:solidFill>
                  <a:srgbClr val="4F6228"/>
                </a:solidFill>
                <a:latin typeface="Garamond" pitchFamily="18" charset="0"/>
              </a:rPr>
              <a:t> 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</a:rPr>
              <a:t>– irrationality, quality, costs, </a:t>
            </a:r>
            <a:r>
              <a:rPr lang="en-US" dirty="0">
                <a:solidFill>
                  <a:srgbClr val="FF0000"/>
                </a:solidFill>
                <a:latin typeface="Garamond" pitchFamily="18" charset="0"/>
              </a:rPr>
              <a:t>complexity</a:t>
            </a:r>
            <a:endParaRPr lang="en-US" dirty="0">
              <a:solidFill>
                <a:srgbClr val="4F6228"/>
              </a:solidFill>
              <a:latin typeface="Garamond" pitchFamily="18" charset="0"/>
            </a:endParaRPr>
          </a:p>
          <a:p>
            <a:pPr marL="742950" lvl="1" indent="-285750">
              <a:buClr>
                <a:srgbClr val="4F6228"/>
              </a:buClr>
            </a:pPr>
            <a:endParaRPr lang="en-US" dirty="0">
              <a:solidFill>
                <a:srgbClr val="4F6228"/>
              </a:solidFill>
              <a:latin typeface="Garamond" pitchFamily="18" charset="0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rgbClr val="F15D22"/>
                </a:solidFill>
              </a:rPr>
              <a:t>Why now? 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</a:rPr>
              <a:t>– </a:t>
            </a:r>
            <a:r>
              <a:rPr lang="en-US" dirty="0" smtClean="0">
                <a:solidFill>
                  <a:srgbClr val="4F6228"/>
                </a:solidFill>
                <a:latin typeface="Garamond" pitchFamily="18" charset="0"/>
              </a:rPr>
              <a:t>costs, complexity, </a:t>
            </a:r>
            <a:r>
              <a:rPr lang="en-US" dirty="0" smtClean="0">
                <a:solidFill>
                  <a:srgbClr val="FF0000"/>
                </a:solidFill>
                <a:latin typeface="Garamond" pitchFamily="18" charset="0"/>
              </a:rPr>
              <a:t>computing</a:t>
            </a:r>
            <a:r>
              <a:rPr lang="en-US" dirty="0" smtClean="0">
                <a:solidFill>
                  <a:srgbClr val="4F6228"/>
                </a:solidFill>
                <a:latin typeface="Garamond" pitchFamily="18" charset="0"/>
              </a:rPr>
              <a:t>, CQI, culture, policy</a:t>
            </a:r>
            <a:endParaRPr lang="en-US" dirty="0">
              <a:solidFill>
                <a:srgbClr val="4F6228"/>
              </a:solidFill>
              <a:latin typeface="Garamond" pitchFamily="18" charset="0"/>
            </a:endParaRPr>
          </a:p>
          <a:p>
            <a:pPr marL="742950" lvl="1" indent="-285750">
              <a:buClr>
                <a:srgbClr val="4F6228"/>
              </a:buClr>
            </a:pPr>
            <a:endParaRPr lang="en-US" dirty="0">
              <a:solidFill>
                <a:srgbClr val="4F6228"/>
              </a:solidFill>
              <a:latin typeface="Garamond" pitchFamily="18" charset="0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rgbClr val="F15D22"/>
                </a:solidFill>
              </a:rPr>
              <a:t>The vision</a:t>
            </a:r>
            <a:r>
              <a:rPr lang="en-US" sz="2000" b="1" dirty="0">
                <a:solidFill>
                  <a:srgbClr val="4F6228"/>
                </a:solidFill>
              </a:rPr>
              <a:t> 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</a:rPr>
              <a:t>– a continuously learning health system </a:t>
            </a:r>
          </a:p>
          <a:p>
            <a:pPr marL="742950" lvl="1" indent="-285750">
              <a:buClr>
                <a:srgbClr val="4F6228"/>
              </a:buClr>
            </a:pPr>
            <a:endParaRPr lang="en-US" dirty="0">
              <a:solidFill>
                <a:srgbClr val="4F6228"/>
              </a:solidFill>
              <a:latin typeface="Garamond" pitchFamily="18" charset="0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rgbClr val="F15D22"/>
                </a:solidFill>
              </a:rPr>
              <a:t>The path 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</a:rPr>
              <a:t>– </a:t>
            </a:r>
            <a:r>
              <a:rPr lang="en-US" dirty="0" smtClean="0">
                <a:solidFill>
                  <a:srgbClr val="4F6228"/>
                </a:solidFill>
                <a:latin typeface="Garamond" pitchFamily="18" charset="0"/>
              </a:rPr>
              <a:t>digital infrastructure, care improvement tools, supportive policy</a:t>
            </a:r>
            <a:endParaRPr lang="en-US" dirty="0">
              <a:solidFill>
                <a:srgbClr val="4F6228"/>
              </a:solidFill>
              <a:latin typeface="Garamond" pitchFamily="18" charset="0"/>
            </a:endParaRPr>
          </a:p>
          <a:p>
            <a:pPr marL="742950" lvl="1" indent="-285750">
              <a:buClr>
                <a:srgbClr val="4F6228"/>
              </a:buClr>
            </a:pPr>
            <a:endParaRPr lang="en-US" dirty="0">
              <a:solidFill>
                <a:srgbClr val="4F6228"/>
              </a:solidFill>
              <a:latin typeface="Garamond" pitchFamily="18" charset="0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rgbClr val="F15D22"/>
                </a:solidFill>
              </a:rPr>
              <a:t>CCC leadership 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</a:rPr>
              <a:t>– </a:t>
            </a:r>
            <a:r>
              <a:rPr lang="en-US" dirty="0" smtClean="0">
                <a:solidFill>
                  <a:srgbClr val="4F6228"/>
                </a:solidFill>
                <a:latin typeface="Garamond" pitchFamily="18" charset="0"/>
              </a:rPr>
              <a:t>networks, tools, people</a:t>
            </a:r>
            <a:r>
              <a:rPr lang="en-US" smtClean="0">
                <a:solidFill>
                  <a:srgbClr val="4F6228"/>
                </a:solidFill>
                <a:latin typeface="Garamond" pitchFamily="18" charset="0"/>
              </a:rPr>
              <a:t>, policy</a:t>
            </a:r>
            <a:endParaRPr lang="en-US" dirty="0" smtClean="0">
              <a:solidFill>
                <a:srgbClr val="4F6228"/>
              </a:solidFill>
              <a:latin typeface="Garamond" pitchFamily="18" charset="0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</a:pPr>
            <a:endParaRPr lang="en-US" b="1" dirty="0">
              <a:solidFill>
                <a:srgbClr val="4F6228"/>
              </a:solidFill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rgbClr val="F15D22"/>
                </a:solidFill>
              </a:rPr>
              <a:t>IOM </a:t>
            </a:r>
            <a:r>
              <a:rPr lang="en-US" sz="2000" b="1" dirty="0" smtClean="0">
                <a:solidFill>
                  <a:srgbClr val="F15D22"/>
                </a:solidFill>
              </a:rPr>
              <a:t>synergy 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</a:rPr>
              <a:t>– </a:t>
            </a:r>
            <a:r>
              <a:rPr lang="en-US" dirty="0" smtClean="0">
                <a:solidFill>
                  <a:srgbClr val="4F6228"/>
                </a:solidFill>
                <a:latin typeface="Garamond" pitchFamily="18" charset="0"/>
              </a:rPr>
              <a:t>leadership Roundtable, Innovation Collaborative projects</a:t>
            </a:r>
            <a:endParaRPr lang="en-US" dirty="0">
              <a:solidFill>
                <a:srgbClr val="4F6228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6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15D22"/>
                </a:solidFill>
              </a:rPr>
              <a:t>Learn more at…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712913" y="1524000"/>
            <a:ext cx="6935787" cy="400050"/>
          </a:xfrm>
        </p:spPr>
        <p:txBody>
          <a:bodyPr/>
          <a:lstStyle/>
          <a:p>
            <a:pPr marL="0" indent="0" eaLnBrk="1" hangingPunct="1"/>
            <a:r>
              <a:rPr lang="en-US" smtClean="0">
                <a:solidFill>
                  <a:srgbClr val="4F6228"/>
                </a:solidFill>
                <a:hlinkClick r:id="rId3"/>
              </a:rPr>
              <a:t>iom.edu/bestcare</a:t>
            </a:r>
            <a:endParaRPr lang="en-US" smtClean="0">
              <a:solidFill>
                <a:srgbClr val="4F6228"/>
              </a:solidFill>
            </a:endParaRPr>
          </a:p>
        </p:txBody>
      </p:sp>
      <p:pic>
        <p:nvPicPr>
          <p:cNvPr id="37892" name="Picture 6" descr="Final Cover_With Backgroun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838200"/>
            <a:ext cx="32654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15D22"/>
                </a:solidFill>
              </a:rPr>
              <a:t>Imagine</a:t>
            </a:r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1141413" y="1281113"/>
            <a:ext cx="6935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4F6228"/>
                </a:solidFill>
              </a:rPr>
              <a:t>These sectors operating like health care</a:t>
            </a:r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762000" y="1828800"/>
            <a:ext cx="7543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rgbClr val="4F6228"/>
                </a:solidFill>
              </a:rPr>
              <a:t>Banking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</a:rPr>
              <a:t> – ATM transactions slowed by misplaced records</a:t>
            </a:r>
          </a:p>
          <a:p>
            <a:pPr marL="742950" lvl="1" indent="-285750">
              <a:buClr>
                <a:srgbClr val="4F6228"/>
              </a:buClr>
            </a:pPr>
            <a:endParaRPr lang="en-US" dirty="0">
              <a:solidFill>
                <a:srgbClr val="4F6228"/>
              </a:solidFill>
              <a:latin typeface="Garamond" pitchFamily="18" charset="0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rgbClr val="4F6228"/>
                </a:solidFill>
              </a:rPr>
              <a:t>Home building 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</a:rPr>
              <a:t>– carpenters, electricians, and plumbers all working independently and with different blueprints</a:t>
            </a:r>
          </a:p>
          <a:p>
            <a:pPr marL="742950" lvl="1" indent="-285750">
              <a:buClr>
                <a:srgbClr val="4F6228"/>
              </a:buClr>
            </a:pPr>
            <a:endParaRPr lang="en-US" dirty="0">
              <a:solidFill>
                <a:srgbClr val="4F6228"/>
              </a:solidFill>
              <a:latin typeface="Garamond" pitchFamily="18" charset="0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rgbClr val="4F6228"/>
                </a:solidFill>
              </a:rPr>
              <a:t>Retail stores 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</a:rPr>
              <a:t>– no product </a:t>
            </a:r>
            <a:r>
              <a:rPr lang="en-US" dirty="0" smtClean="0">
                <a:solidFill>
                  <a:srgbClr val="4F6228"/>
                </a:solidFill>
                <a:latin typeface="Garamond" pitchFamily="18" charset="0"/>
              </a:rPr>
              <a:t>prices posted, 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</a:rPr>
              <a:t>and charges varying widely by method of payment</a:t>
            </a:r>
          </a:p>
          <a:p>
            <a:pPr marL="742950" lvl="1" indent="-285750">
              <a:buClr>
                <a:srgbClr val="4F6228"/>
              </a:buClr>
            </a:pPr>
            <a:endParaRPr lang="en-US" dirty="0">
              <a:solidFill>
                <a:srgbClr val="4F6228"/>
              </a:solidFill>
              <a:latin typeface="Garamond" pitchFamily="18" charset="0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rgbClr val="4F6228"/>
                </a:solidFill>
              </a:rPr>
              <a:t>Auto manufacturing</a:t>
            </a:r>
            <a:r>
              <a:rPr lang="en-US" dirty="0">
                <a:solidFill>
                  <a:srgbClr val="4F6228"/>
                </a:solidFill>
              </a:rPr>
              <a:t> 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</a:rPr>
              <a:t>– no warranties for defects or product line quality assessment</a:t>
            </a:r>
          </a:p>
          <a:p>
            <a:pPr marL="742950" lvl="1" indent="-285750">
              <a:buClr>
                <a:srgbClr val="4F6228"/>
              </a:buClr>
            </a:pPr>
            <a:endParaRPr lang="en-US" dirty="0">
              <a:solidFill>
                <a:srgbClr val="4F6228"/>
              </a:solidFill>
              <a:latin typeface="Garamond" pitchFamily="18" charset="0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rgbClr val="4F6228"/>
                </a:solidFill>
              </a:rPr>
              <a:t>Airline travel 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</a:rPr>
              <a:t>– pilots all designing their own pre-flight safety checks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6935788" cy="51911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15D22"/>
                </a:solidFill>
              </a:rPr>
              <a:t>Imagine</a:t>
            </a: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609600" y="1281113"/>
            <a:ext cx="6935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4F6228"/>
                </a:solidFill>
              </a:rPr>
              <a:t>Health care operating with best sector practices</a:t>
            </a:r>
          </a:p>
        </p:txBody>
      </p:sp>
      <p:sp>
        <p:nvSpPr>
          <p:cNvPr id="28675" name="Rectangle 3"/>
          <p:cNvSpPr txBox="1">
            <a:spLocks noChangeArrowheads="1"/>
          </p:cNvSpPr>
          <p:nvPr/>
        </p:nvSpPr>
        <p:spPr bwMode="auto">
          <a:xfrm>
            <a:off x="228600" y="1936750"/>
            <a:ext cx="8763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6228"/>
                </a:solidFill>
                <a:latin typeface="+mj-lt"/>
                <a:ea typeface="ＭＳ Ｐゴシック" charset="-128"/>
              </a:rPr>
              <a:t>Records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  <a:ea typeface="ＭＳ Ｐゴシック" charset="-128"/>
              </a:rPr>
              <a:t> immediately updated and available for use by patients.</a:t>
            </a:r>
          </a:p>
          <a:p>
            <a:pPr marL="742950" lvl="1" indent="-285750">
              <a:buClr>
                <a:srgbClr val="4F6228"/>
              </a:buClr>
              <a:defRPr/>
            </a:pPr>
            <a:endParaRPr lang="en-US" sz="400" dirty="0">
              <a:solidFill>
                <a:srgbClr val="4F6228"/>
              </a:solidFill>
              <a:latin typeface="Garamond" pitchFamily="18" charset="0"/>
              <a:ea typeface="ＭＳ Ｐゴシック" charset="-128"/>
            </a:endParaRPr>
          </a:p>
          <a:p>
            <a:pPr marL="742950" lvl="1" indent="-285750">
              <a:buClr>
                <a:srgbClr val="4F6228"/>
              </a:buClr>
              <a:defRPr/>
            </a:pPr>
            <a:endParaRPr lang="en-US" sz="400" dirty="0">
              <a:solidFill>
                <a:srgbClr val="4F6228"/>
              </a:solidFill>
              <a:latin typeface="Garamond" pitchFamily="18" charset="0"/>
              <a:ea typeface="ＭＳ Ｐゴシック" charset="-128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6228"/>
                </a:solidFill>
                <a:latin typeface="+mj-lt"/>
                <a:ea typeface="ＭＳ Ｐゴシック" charset="-128"/>
              </a:rPr>
              <a:t>Care delivered 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  <a:ea typeface="ＭＳ Ｐゴシック" charset="-128"/>
              </a:rPr>
              <a:t>proven reliable at the core and tailored at the margins.</a:t>
            </a:r>
          </a:p>
          <a:p>
            <a:pPr marL="742950" lvl="1" indent="-285750">
              <a:buClr>
                <a:srgbClr val="4F6228"/>
              </a:buClr>
              <a:defRPr/>
            </a:pPr>
            <a:endParaRPr lang="en-US" sz="400" dirty="0">
              <a:solidFill>
                <a:srgbClr val="4F6228"/>
              </a:solidFill>
              <a:latin typeface="Garamond" pitchFamily="18" charset="0"/>
              <a:ea typeface="ＭＳ Ｐゴシック" charset="-128"/>
            </a:endParaRPr>
          </a:p>
          <a:p>
            <a:pPr marL="742950" lvl="1" indent="-285750">
              <a:buClr>
                <a:srgbClr val="4F6228"/>
              </a:buClr>
              <a:defRPr/>
            </a:pPr>
            <a:endParaRPr lang="en-US" sz="400" b="1" dirty="0">
              <a:solidFill>
                <a:srgbClr val="4F6228"/>
              </a:solidFill>
              <a:latin typeface="+mj-lt"/>
              <a:ea typeface="ＭＳ Ｐゴシック" charset="-128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6228"/>
                </a:solidFill>
                <a:latin typeface="+mj-lt"/>
                <a:ea typeface="ＭＳ Ｐゴシック" charset="-128"/>
              </a:rPr>
              <a:t>Patient and family needs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  <a:ea typeface="ＭＳ Ｐゴシック" charset="-128"/>
              </a:rPr>
              <a:t> and preferences a central part of the decision process.</a:t>
            </a:r>
          </a:p>
          <a:p>
            <a:pPr marL="742950" lvl="1" indent="-285750">
              <a:buClr>
                <a:srgbClr val="4F6228"/>
              </a:buClr>
              <a:defRPr/>
            </a:pPr>
            <a:endParaRPr lang="en-US" sz="400" dirty="0">
              <a:solidFill>
                <a:srgbClr val="4F6228"/>
              </a:solidFill>
              <a:latin typeface="Garamond" pitchFamily="18" charset="0"/>
              <a:ea typeface="ＭＳ Ｐゴシック" charset="-128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endParaRPr lang="en-US" sz="400" dirty="0">
              <a:solidFill>
                <a:srgbClr val="4F6228"/>
              </a:solidFill>
              <a:latin typeface="Garamond" pitchFamily="18" charset="0"/>
              <a:ea typeface="ＭＳ Ｐゴシック" charset="-128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6228"/>
                </a:solidFill>
                <a:latin typeface="+mj-lt"/>
                <a:ea typeface="ＭＳ Ｐゴシック" charset="-128"/>
              </a:rPr>
              <a:t>Team members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  <a:ea typeface="ＭＳ Ｐゴシック" charset="-128"/>
              </a:rPr>
              <a:t> all fully informed in real time about each other</a:t>
            </a:r>
            <a:r>
              <a:rPr lang="en-US" altLang="en-US" dirty="0">
                <a:solidFill>
                  <a:srgbClr val="4F6228"/>
                </a:solidFill>
                <a:latin typeface="Garamond" pitchFamily="18" charset="0"/>
                <a:ea typeface="ＭＳ Ｐゴシック" charset="-128"/>
              </a:rPr>
              <a:t>’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  <a:ea typeface="ＭＳ Ｐゴシック" charset="-128"/>
              </a:rPr>
              <a:t>s activities.</a:t>
            </a:r>
          </a:p>
          <a:p>
            <a:pPr marL="742950" lvl="1" indent="-285750">
              <a:buClr>
                <a:srgbClr val="4F6228"/>
              </a:buClr>
              <a:defRPr/>
            </a:pPr>
            <a:endParaRPr lang="en-US" sz="400" dirty="0">
              <a:solidFill>
                <a:srgbClr val="4F6228"/>
              </a:solidFill>
              <a:latin typeface="Garamond" pitchFamily="18" charset="0"/>
              <a:ea typeface="ＭＳ Ｐゴシック" charset="-128"/>
            </a:endParaRPr>
          </a:p>
          <a:p>
            <a:pPr marL="742950" lvl="1" indent="-285750">
              <a:buClr>
                <a:srgbClr val="4F6228"/>
              </a:buClr>
              <a:defRPr/>
            </a:pPr>
            <a:endParaRPr lang="en-US" sz="400" dirty="0">
              <a:solidFill>
                <a:srgbClr val="4F6228"/>
              </a:solidFill>
              <a:latin typeface="Garamond" pitchFamily="18" charset="0"/>
              <a:ea typeface="ＭＳ Ｐゴシック" charset="-128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6228"/>
                </a:solidFill>
                <a:latin typeface="+mj-lt"/>
                <a:ea typeface="ＭＳ Ｐゴシック" charset="-128"/>
              </a:rPr>
              <a:t>Prices and costs transparent 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  <a:ea typeface="ＭＳ Ｐゴシック" charset="-128"/>
              </a:rPr>
              <a:t>to all participants.</a:t>
            </a: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endParaRPr lang="en-US" sz="400" dirty="0">
              <a:solidFill>
                <a:srgbClr val="4F6228"/>
              </a:solidFill>
              <a:latin typeface="Garamond" pitchFamily="18" charset="0"/>
              <a:ea typeface="ＭＳ Ｐゴシック" charset="-128"/>
            </a:endParaRPr>
          </a:p>
          <a:p>
            <a:pPr marL="742950" lvl="1" indent="-285750">
              <a:buClr>
                <a:srgbClr val="4F6228"/>
              </a:buClr>
              <a:defRPr/>
            </a:pPr>
            <a:endParaRPr lang="en-US" sz="400" b="1" dirty="0">
              <a:solidFill>
                <a:srgbClr val="4F6228"/>
              </a:solidFill>
              <a:latin typeface="+mj-lt"/>
              <a:ea typeface="ＭＳ Ｐゴシック" charset="-128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6228"/>
                </a:solidFill>
                <a:latin typeface="+mj-lt"/>
                <a:ea typeface="ＭＳ Ｐゴシック" charset="-128"/>
              </a:rPr>
              <a:t>Payment incentives 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  <a:ea typeface="ＭＳ Ｐゴシック" charset="-128"/>
              </a:rPr>
              <a:t>structured to reward outcomes and value, not volume.</a:t>
            </a:r>
          </a:p>
          <a:p>
            <a:pPr marL="742950" lvl="1" indent="-285750">
              <a:buClr>
                <a:srgbClr val="4F6228"/>
              </a:buClr>
              <a:defRPr/>
            </a:pPr>
            <a:endParaRPr lang="en-US" sz="400" dirty="0">
              <a:solidFill>
                <a:srgbClr val="4F6228"/>
              </a:solidFill>
              <a:latin typeface="Garamond" pitchFamily="18" charset="0"/>
              <a:ea typeface="ＭＳ Ｐゴシック" charset="-128"/>
            </a:endParaRPr>
          </a:p>
          <a:p>
            <a:pPr marL="742950" lvl="1" indent="-285750">
              <a:buClr>
                <a:srgbClr val="4F6228"/>
              </a:buClr>
              <a:defRPr/>
            </a:pPr>
            <a:endParaRPr lang="en-US" sz="400" b="1" dirty="0">
              <a:solidFill>
                <a:srgbClr val="4F6228"/>
              </a:solidFill>
              <a:latin typeface="+mj-lt"/>
              <a:ea typeface="ＭＳ Ｐゴシック" charset="-128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6228"/>
                </a:solidFill>
                <a:latin typeface="+mj-lt"/>
                <a:ea typeface="ＭＳ Ｐゴシック" charset="-128"/>
              </a:rPr>
              <a:t>Errors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  <a:ea typeface="ＭＳ Ｐゴシック" charset="-128"/>
              </a:rPr>
              <a:t> promptly </a:t>
            </a:r>
            <a:r>
              <a:rPr lang="en-US" dirty="0" smtClean="0">
                <a:solidFill>
                  <a:srgbClr val="4F6228"/>
                </a:solidFill>
                <a:latin typeface="Garamond" pitchFamily="18" charset="0"/>
                <a:ea typeface="ＭＳ Ｐゴシック" charset="-128"/>
              </a:rPr>
              <a:t>identified, reported, 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  <a:ea typeface="ＭＳ Ｐゴシック" charset="-128"/>
              </a:rPr>
              <a:t>and corrected.</a:t>
            </a:r>
          </a:p>
          <a:p>
            <a:pPr marL="742950" lvl="1" indent="-285750">
              <a:buClr>
                <a:srgbClr val="4F6228"/>
              </a:buClr>
              <a:defRPr/>
            </a:pPr>
            <a:endParaRPr lang="en-US" sz="400" dirty="0">
              <a:solidFill>
                <a:srgbClr val="4F6228"/>
              </a:solidFill>
              <a:latin typeface="Garamond" pitchFamily="18" charset="0"/>
              <a:ea typeface="ＭＳ Ｐゴシック" charset="-128"/>
            </a:endParaRPr>
          </a:p>
          <a:p>
            <a:pPr marL="742950" lvl="1" indent="-285750">
              <a:buClr>
                <a:srgbClr val="4F6228"/>
              </a:buClr>
              <a:defRPr/>
            </a:pPr>
            <a:endParaRPr lang="en-US" sz="400" dirty="0">
              <a:solidFill>
                <a:srgbClr val="4F6228"/>
              </a:solidFill>
              <a:latin typeface="Garamond" pitchFamily="18" charset="0"/>
              <a:ea typeface="ＭＳ Ｐゴシック" charset="-128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6228"/>
                </a:solidFill>
                <a:latin typeface="+mj-lt"/>
                <a:ea typeface="ＭＳ Ｐゴシック" charset="-128"/>
              </a:rPr>
              <a:t>Continuous improvement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  <a:ea typeface="ＭＳ Ｐゴシック" charset="-128"/>
              </a:rPr>
              <a:t> based on real-time practices and outcome monitoring.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15D22"/>
                </a:solidFill>
                <a:sym typeface="Wingdings" pitchFamily="2" charset="2"/>
              </a:rPr>
              <a:t>Challenge context</a:t>
            </a:r>
            <a:endParaRPr lang="en-US" b="1" dirty="0" smtClean="0">
              <a:solidFill>
                <a:srgbClr val="F15D2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3000" y="1905000"/>
            <a:ext cx="6934200" cy="24314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r>
              <a:rPr lang="en-US" sz="2600" b="1" kern="0" dirty="0" smtClean="0">
                <a:solidFill>
                  <a:srgbClr val="4F6228"/>
                </a:solidFill>
                <a:latin typeface="+mj-lt"/>
                <a:ea typeface="+mn-ea"/>
              </a:rPr>
              <a:t>Quality </a:t>
            </a:r>
            <a:endParaRPr lang="en-US" sz="2600" b="1" kern="0" dirty="0">
              <a:solidFill>
                <a:srgbClr val="4F6228"/>
              </a:solidFill>
              <a:latin typeface="+mj-lt"/>
              <a:ea typeface="+mn-ea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endParaRPr lang="en-US" sz="2600" b="1" kern="0" dirty="0">
              <a:solidFill>
                <a:srgbClr val="4F6228"/>
              </a:solidFill>
              <a:latin typeface="+mj-lt"/>
              <a:ea typeface="+mn-ea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r>
              <a:rPr lang="en-US" sz="2600" b="1" kern="0" dirty="0" smtClean="0">
                <a:solidFill>
                  <a:srgbClr val="4F6228"/>
                </a:solidFill>
                <a:latin typeface="+mj-lt"/>
                <a:ea typeface="+mn-ea"/>
              </a:rPr>
              <a:t>Costs </a:t>
            </a:r>
            <a:endParaRPr lang="en-US" sz="2600" b="1" kern="0" dirty="0">
              <a:solidFill>
                <a:srgbClr val="4F6228"/>
              </a:solidFill>
              <a:latin typeface="+mj-lt"/>
              <a:ea typeface="+mn-ea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endParaRPr lang="en-US" sz="2600" b="1" kern="0" dirty="0">
              <a:solidFill>
                <a:srgbClr val="4F6228"/>
              </a:solidFill>
              <a:latin typeface="+mj-lt"/>
              <a:ea typeface="+mn-ea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F15D22"/>
                </a:solidFill>
                <a:sym typeface="Wingdings" pitchFamily="2" charset="2"/>
              </a:rPr>
              <a:t>Complexity </a:t>
            </a:r>
            <a:endParaRPr lang="en-US" sz="2600" b="1" kern="0" dirty="0">
              <a:solidFill>
                <a:srgbClr val="4F6228"/>
              </a:solidFill>
              <a:latin typeface="+mj-lt"/>
              <a:ea typeface="+mn-ea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  <a:defRPr/>
            </a:pPr>
            <a:endParaRPr lang="en-US" sz="2000" b="1" kern="0" dirty="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15D22"/>
                </a:solidFill>
                <a:sym typeface="Wingdings" pitchFamily="2" charset="2"/>
              </a:rPr>
              <a:t>Challenge context</a:t>
            </a:r>
            <a:endParaRPr lang="en-US" b="1" dirty="0" smtClean="0">
              <a:solidFill>
                <a:srgbClr val="F15D22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392988" cy="58420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4F6228"/>
                </a:solidFill>
                <a:ea typeface="Arial" pitchFamily="34" charset="0"/>
                <a:sym typeface="Wingdings" pitchFamily="2" charset="2"/>
              </a:rPr>
              <a:t>Quality – </a:t>
            </a:r>
            <a:r>
              <a:rPr lang="en-US" sz="2800" i="1" dirty="0" smtClean="0">
                <a:solidFill>
                  <a:srgbClr val="4F6228"/>
                </a:solidFill>
                <a:ea typeface="Arial" pitchFamily="34" charset="0"/>
                <a:sym typeface="Wingdings" pitchFamily="2" charset="2"/>
              </a:rPr>
              <a:t>persistent shortfalls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6935788" cy="51911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15D22"/>
                </a:solidFill>
              </a:rPr>
              <a:t>Quality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533400" y="1703388"/>
            <a:ext cx="7543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rgbClr val="4F6228"/>
                </a:solidFill>
              </a:rPr>
              <a:t>Patient harm – 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</a:rPr>
              <a:t>One-fifth to one-third of hospital patients harmed during their stay, largely preventable.</a:t>
            </a:r>
          </a:p>
          <a:p>
            <a:pPr marL="742950" lvl="1" indent="-285750">
              <a:buClr>
                <a:srgbClr val="4F6228"/>
              </a:buClr>
            </a:pPr>
            <a:endParaRPr lang="en-US" dirty="0">
              <a:solidFill>
                <a:srgbClr val="4F6228"/>
              </a:solidFill>
              <a:latin typeface="Garamond" pitchFamily="18" charset="0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rgbClr val="4F6228"/>
                </a:solidFill>
              </a:rPr>
              <a:t>Recommended care – 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</a:rPr>
              <a:t>Only about half of recommended preventive, acute, and chronic care actually delivered.</a:t>
            </a: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</a:pPr>
            <a:endParaRPr lang="en-US" dirty="0">
              <a:solidFill>
                <a:srgbClr val="4F6228"/>
              </a:solidFill>
              <a:latin typeface="Garamond" pitchFamily="18" charset="0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rgbClr val="4F6228"/>
                </a:solidFill>
              </a:rPr>
              <a:t>Outcome shortfalls –</a:t>
            </a:r>
            <a:r>
              <a:rPr lang="en-US" b="1" dirty="0">
                <a:solidFill>
                  <a:srgbClr val="4F6228"/>
                </a:solidFill>
                <a:latin typeface="Garamond" pitchFamily="18" charset="0"/>
              </a:rPr>
              <a:t> 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</a:rPr>
              <a:t>If care quality matched highest statewide performance, </a:t>
            </a:r>
            <a:r>
              <a:rPr lang="en-US" dirty="0" smtClean="0">
                <a:solidFill>
                  <a:srgbClr val="4F6228"/>
                </a:solidFill>
                <a:latin typeface="Garamond" pitchFamily="18" charset="0"/>
              </a:rPr>
              <a:t>there would have </a:t>
            </a:r>
            <a:r>
              <a:rPr lang="en-US" dirty="0">
                <a:solidFill>
                  <a:srgbClr val="4F6228"/>
                </a:solidFill>
                <a:latin typeface="Garamond" pitchFamily="18" charset="0"/>
              </a:rPr>
              <a:t>been 75,000 </a:t>
            </a:r>
            <a:r>
              <a:rPr lang="en-US" dirty="0" smtClean="0">
                <a:solidFill>
                  <a:srgbClr val="4F6228"/>
                </a:solidFill>
                <a:latin typeface="Garamond" pitchFamily="18" charset="0"/>
              </a:rPr>
              <a:t>fewer deaths nationally.</a:t>
            </a:r>
            <a:endParaRPr lang="en-US" dirty="0">
              <a:solidFill>
                <a:srgbClr val="4F6228"/>
              </a:solidFill>
              <a:latin typeface="Garamond" pitchFamily="18" charset="0"/>
            </a:endParaRPr>
          </a:p>
          <a:p>
            <a:pPr marL="742950" lvl="1" indent="-285750">
              <a:buClr>
                <a:srgbClr val="4F6228"/>
              </a:buClr>
              <a:buFont typeface="Arial" pitchFamily="34" charset="0"/>
              <a:buChar char="•"/>
            </a:pPr>
            <a:endParaRPr lang="en-US" sz="2000" dirty="0">
              <a:solidFill>
                <a:srgbClr val="4F6228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15D22"/>
                </a:solidFill>
                <a:sym typeface="Wingdings" pitchFamily="2" charset="2"/>
              </a:rPr>
              <a:t>Challenge context</a:t>
            </a:r>
            <a:endParaRPr lang="en-US" b="1" dirty="0" smtClean="0">
              <a:solidFill>
                <a:srgbClr val="F15D22"/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848600" cy="58420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4F6228"/>
                </a:solidFill>
                <a:latin typeface="+mj-lt"/>
                <a:sym typeface="Wingdings" pitchFamily="2" charset="2"/>
              </a:rPr>
              <a:t>Costs: </a:t>
            </a:r>
            <a:r>
              <a:rPr lang="en-US" sz="2800" i="1" dirty="0" smtClean="0">
                <a:solidFill>
                  <a:srgbClr val="4F6228"/>
                </a:solidFill>
                <a:latin typeface="+mj-lt"/>
                <a:sym typeface="Wingdings" pitchFamily="2" charset="2"/>
              </a:rPr>
              <a:t>unsustainable levels, waste</a:t>
            </a:r>
            <a:endParaRPr lang="en-US" sz="2800" b="1" dirty="0" smtClean="0">
              <a:solidFill>
                <a:srgbClr val="4F6228"/>
              </a:solidFill>
              <a:latin typeface="+mj-lt"/>
              <a:sym typeface="Wingdings" pitchFamily="2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m_newiompowerpointtemplate">
  <a:themeElements>
    <a:clrScheme name="iom_newiompowerpoint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om_newiompowerpoint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om_newiompowerpoint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_newiompowerpoint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_newiompowerpoint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_newiompowerpoint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_newiompowerpoint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_newiompowerpoint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_newiompowerpoint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_newiompowerpoint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_newiompowerpoint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_newiompowerpoint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_newiompowerpoint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_newiompowerpoint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iom_newiompowerpointtemplate</Template>
  <TotalTime>2218</TotalTime>
  <Words>1143</Words>
  <Application>Microsoft Office PowerPoint</Application>
  <PresentationFormat>On-screen Show (4:3)</PresentationFormat>
  <Paragraphs>300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iom_newiompowerpointtemplate</vt:lpstr>
      <vt:lpstr>4_Custom Design</vt:lpstr>
      <vt:lpstr>1_Custom Design</vt:lpstr>
      <vt:lpstr>2_Custom Design</vt:lpstr>
      <vt:lpstr>3_Custom Design</vt:lpstr>
      <vt:lpstr>Best Care at Lower Cost</vt:lpstr>
      <vt:lpstr>Committee Members</vt:lpstr>
      <vt:lpstr>Best care at lower cost</vt:lpstr>
      <vt:lpstr>Imagine</vt:lpstr>
      <vt:lpstr>Imagine</vt:lpstr>
      <vt:lpstr>Challenge context</vt:lpstr>
      <vt:lpstr>Challenge context</vt:lpstr>
      <vt:lpstr>Quality</vt:lpstr>
      <vt:lpstr>Challenge context</vt:lpstr>
      <vt:lpstr>Costs</vt:lpstr>
      <vt:lpstr>Challenge context</vt:lpstr>
      <vt:lpstr>Complexity</vt:lpstr>
      <vt:lpstr>Complexity</vt:lpstr>
      <vt:lpstr>Complexity</vt:lpstr>
      <vt:lpstr>An all-too-typical experience</vt:lpstr>
      <vt:lpstr>Why now?</vt:lpstr>
      <vt:lpstr>The vision</vt:lpstr>
      <vt:lpstr>The vision</vt:lpstr>
      <vt:lpstr>The vision</vt:lpstr>
      <vt:lpstr>The vision</vt:lpstr>
      <vt:lpstr>The vision</vt:lpstr>
      <vt:lpstr>The vision</vt:lpstr>
      <vt:lpstr>The path</vt:lpstr>
      <vt:lpstr>The path</vt:lpstr>
      <vt:lpstr>The path</vt:lpstr>
      <vt:lpstr>The path</vt:lpstr>
      <vt:lpstr>CCC leadership</vt:lpstr>
      <vt:lpstr>CCC leadership</vt:lpstr>
      <vt:lpstr>IOM synergy</vt:lpstr>
      <vt:lpstr>Learn more at…</vt:lpstr>
    </vt:vector>
  </TitlesOfParts>
  <Company>The National Academies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at the IOM</dc:title>
  <dc:creator>Lauren Tobias</dc:creator>
  <cp:lastModifiedBy>The National Academies</cp:lastModifiedBy>
  <cp:revision>224</cp:revision>
  <cp:lastPrinted>2012-10-10T17:54:27Z</cp:lastPrinted>
  <dcterms:created xsi:type="dcterms:W3CDTF">2010-12-21T16:11:08Z</dcterms:created>
  <dcterms:modified xsi:type="dcterms:W3CDTF">2012-10-11T19:26:39Z</dcterms:modified>
</cp:coreProperties>
</file>