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9"/>
    <a:srgbClr val="EA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9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894388"/>
            <a:ext cx="2092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op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ottom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867400"/>
            <a:ext cx="209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706"/>
            <a:ext cx="9144000" cy="849661"/>
          </a:xfrm>
        </p:spPr>
        <p:txBody>
          <a:bodyPr>
            <a:noAutofit/>
          </a:bodyPr>
          <a:lstStyle>
            <a:lvl1pPr>
              <a:defRPr sz="3400" b="1" i="0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960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>
                <a:solidFill>
                  <a:srgbClr val="005079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1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579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op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6047"/>
            <a:ext cx="7772400" cy="784442"/>
          </a:xfrm>
        </p:spPr>
        <p:txBody>
          <a:bodyPr anchor="t">
            <a:normAutofit/>
          </a:bodyPr>
          <a:lstStyle>
            <a:lvl1pPr algn="ctr"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3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867400"/>
            <a:ext cx="209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op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 cap="none" baseline="0">
                <a:solidFill>
                  <a:srgbClr val="005079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5798BC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ED8B00"/>
              </a:buClr>
              <a:defRPr sz="1800">
                <a:latin typeface="Arial"/>
              </a:defRPr>
            </a:lvl1pPr>
            <a:lvl2pPr>
              <a:buClr>
                <a:srgbClr val="ED8B00"/>
              </a:buClr>
              <a:defRPr sz="1800">
                <a:latin typeface="Arial"/>
              </a:defRPr>
            </a:lvl2pPr>
            <a:lvl3pPr>
              <a:buClr>
                <a:srgbClr val="ED8B00"/>
              </a:buClr>
              <a:defRPr sz="1800">
                <a:latin typeface="Arial"/>
              </a:defRPr>
            </a:lvl3pPr>
            <a:lvl4pPr>
              <a:buClr>
                <a:srgbClr val="ED8B00"/>
              </a:buClr>
              <a:defRPr sz="1800">
                <a:latin typeface="Arial"/>
              </a:defRPr>
            </a:lvl4pPr>
            <a:lvl5pPr>
              <a:buClr>
                <a:srgbClr val="ED8B00"/>
              </a:buCl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>
                <a:solidFill>
                  <a:srgbClr val="5798BC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ED8B00"/>
              </a:buClr>
              <a:defRPr sz="1800" b="0" i="0">
                <a:latin typeface="Arial"/>
                <a:cs typeface="Arial"/>
              </a:defRPr>
            </a:lvl1pPr>
            <a:lvl2pPr>
              <a:buClr>
                <a:srgbClr val="ED8B00"/>
              </a:buClr>
              <a:defRPr sz="1800" b="0" i="0">
                <a:latin typeface="Arial"/>
                <a:cs typeface="Arial"/>
              </a:defRPr>
            </a:lvl2pPr>
            <a:lvl3pPr>
              <a:buClr>
                <a:srgbClr val="ED8B00"/>
              </a:buClr>
              <a:defRPr sz="1800" b="0" i="0">
                <a:latin typeface="Arial"/>
                <a:cs typeface="Arial"/>
              </a:defRPr>
            </a:lvl3pPr>
            <a:lvl4pPr>
              <a:buClr>
                <a:srgbClr val="ED8B00"/>
              </a:buClr>
              <a:defRPr sz="1800" b="0" i="0">
                <a:latin typeface="Arial"/>
                <a:cs typeface="Arial"/>
              </a:defRPr>
            </a:lvl4pPr>
            <a:lvl5pPr>
              <a:buClr>
                <a:srgbClr val="ED8B00"/>
              </a:buClr>
              <a:defRPr sz="18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3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D0F7-C40A-0B47-BD57-4D72132ECBFB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337F-2F8E-764F-A2D9-12F1D534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7720-DFE4-6A44-BC1B-9228E91DDED0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2C6F-6B91-154F-82A7-06A07233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3CAE-2425-B047-AA78-2C2C0060B288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742D-F16D-664B-828D-B58F7847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6925-D597-BF4A-B525-737367682381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69E0-201F-ED49-A110-3842BA530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AE42-0E0D-BD44-953B-EF5FB1BDDFCA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1EDA-9754-5540-B4CF-96A0FD1B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3F1B-5637-4B4F-AADA-743B13956617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9324-71CA-9F48-9295-7C3A2056F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7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C243D-0769-CA43-88AD-1E87CCF6B702}" type="datetimeFigureOut">
              <a:rPr lang="en-US"/>
              <a:pPr>
                <a:defRPr/>
              </a:pPr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40EC65-66FD-304A-B683-11C2E77B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a.org/cra-w/distinguished-lecture-series-dls/%23tab-id-3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a.org/cra-w/discipline-specific-mentoring-workshops-dsw/%23propos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4"/>
            <a:ext cx="9144000" cy="8496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Distinguished Lecture Series (DLS)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811" y="2650475"/>
            <a:ext cx="7305641" cy="959229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1400" dirty="0"/>
              <a:t>The DLS program </a:t>
            </a:r>
            <a:r>
              <a:rPr lang="en-US" sz="1400" dirty="0" smtClean="0"/>
              <a:t>provides </a:t>
            </a:r>
            <a:r>
              <a:rPr lang="en-US" sz="1400" dirty="0"/>
              <a:t>two prominent </a:t>
            </a:r>
            <a:r>
              <a:rPr lang="en-US" sz="1400" dirty="0" smtClean="0"/>
              <a:t>speakers to </a:t>
            </a:r>
            <a:r>
              <a:rPr lang="en-US" sz="1400" dirty="0"/>
              <a:t>give technical </a:t>
            </a:r>
            <a:r>
              <a:rPr lang="en-US" sz="1400" dirty="0" smtClean="0"/>
              <a:t>talks, </a:t>
            </a:r>
            <a:r>
              <a:rPr lang="en-US" sz="1400" dirty="0"/>
              <a:t>participate in</a:t>
            </a:r>
            <a:r>
              <a:rPr lang="en-US" sz="1400" dirty="0" smtClean="0"/>
              <a:t> a panel discussion on graduate school, and network with the host community. Students have </a:t>
            </a:r>
            <a:r>
              <a:rPr lang="en-US" sz="1400" dirty="0"/>
              <a:t>the opportunity to discuss the graduate school process and receive mentoring from leading women and minority researchers.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03" y="4736426"/>
            <a:ext cx="841485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u="sng" dirty="0" smtClean="0">
                <a:solidFill>
                  <a:srgbClr val="005079"/>
                </a:solidFill>
                <a:latin typeface="Arial"/>
                <a:cs typeface="Arial"/>
              </a:rPr>
              <a:t>Recent Events: </a:t>
            </a:r>
          </a:p>
          <a:p>
            <a:pPr>
              <a:lnSpc>
                <a:spcPct val="60000"/>
              </a:lnSpc>
            </a:pP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60000"/>
              </a:lnSpc>
            </a:pP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March  11, </a:t>
            </a:r>
            <a:r>
              <a:rPr lang="en-US" sz="1400" dirty="0">
                <a:solidFill>
                  <a:srgbClr val="005079"/>
                </a:solidFill>
                <a:latin typeface="Arial"/>
              </a:rPr>
              <a:t>2015 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– Missouri S&amp;T Computer Science with Dr. </a:t>
            </a:r>
            <a:r>
              <a:rPr lang="en-US" sz="1400" dirty="0" err="1" smtClean="0">
                <a:solidFill>
                  <a:srgbClr val="005079"/>
                </a:solidFill>
                <a:latin typeface="Arial"/>
              </a:rPr>
              <a:t>Bushra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5079"/>
                </a:solidFill>
                <a:latin typeface="Arial"/>
              </a:rPr>
              <a:t>Anjum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 and Dr. Patty Lopez</a:t>
            </a:r>
            <a:endParaRPr lang="en-US" sz="1400" dirty="0">
              <a:solidFill>
                <a:srgbClr val="005079"/>
              </a:solidFill>
              <a:latin typeface="Arial"/>
            </a:endParaRPr>
          </a:p>
          <a:p>
            <a:pPr>
              <a:lnSpc>
                <a:spcPct val="60000"/>
              </a:lnSpc>
            </a:pPr>
            <a:endParaRPr lang="en-US" sz="1400" dirty="0">
              <a:solidFill>
                <a:srgbClr val="005079"/>
              </a:solidFill>
              <a:latin typeface="Arial"/>
            </a:endParaRPr>
          </a:p>
          <a:p>
            <a:pPr>
              <a:lnSpc>
                <a:spcPct val="60000"/>
              </a:lnSpc>
            </a:pP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March 27-28, </a:t>
            </a:r>
            <a:r>
              <a:rPr lang="en-US" sz="1400" dirty="0">
                <a:solidFill>
                  <a:srgbClr val="005079"/>
                </a:solidFill>
                <a:latin typeface="Arial"/>
              </a:rPr>
              <a:t>2015 – 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2</a:t>
            </a:r>
            <a:r>
              <a:rPr lang="en-US" sz="1400" baseline="30000" dirty="0" smtClean="0">
                <a:solidFill>
                  <a:srgbClr val="005079"/>
                </a:solidFill>
                <a:latin typeface="Arial"/>
              </a:rPr>
              <a:t>nd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srgbClr val="005079"/>
                </a:solidFill>
                <a:latin typeface="Arial"/>
              </a:rPr>
              <a:t>WiCyS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 with </a:t>
            </a:r>
            <a:r>
              <a:rPr lang="en-US" sz="1400" err="1" smtClean="0">
                <a:solidFill>
                  <a:srgbClr val="005079"/>
                </a:solidFill>
                <a:latin typeface="Arial"/>
              </a:rPr>
              <a:t>Dr</a:t>
            </a:r>
            <a:r>
              <a:rPr lang="en-US" sz="1400" smtClean="0">
                <a:solidFill>
                  <a:srgbClr val="005079"/>
                </a:solidFill>
                <a:latin typeface="Arial"/>
              </a:rPr>
              <a:t>. Barbara 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Endicott-</a:t>
            </a:r>
            <a:r>
              <a:rPr lang="en-US" sz="1400" dirty="0" err="1" smtClean="0">
                <a:solidFill>
                  <a:srgbClr val="005079"/>
                </a:solidFill>
                <a:latin typeface="Arial"/>
              </a:rPr>
              <a:t>Popovsky</a:t>
            </a:r>
            <a:r>
              <a:rPr lang="en-US" sz="1400" dirty="0" smtClean="0">
                <a:solidFill>
                  <a:srgbClr val="005079"/>
                </a:solidFill>
                <a:latin typeface="Arial"/>
              </a:rPr>
              <a:t> and Dr. Carrie Gates</a:t>
            </a:r>
            <a:endParaRPr lang="en-US" sz="1400" dirty="0">
              <a:solidFill>
                <a:srgbClr val="005079"/>
              </a:solidFill>
              <a:latin typeface="Arial"/>
            </a:endParaRPr>
          </a:p>
          <a:p>
            <a:pPr>
              <a:lnSpc>
                <a:spcPct val="60000"/>
              </a:lnSpc>
            </a:pPr>
            <a:endParaRPr lang="en-US" sz="1400" dirty="0">
              <a:solidFill>
                <a:srgbClr val="005079"/>
              </a:solidFill>
              <a:latin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7686" y="5789532"/>
            <a:ext cx="4080868" cy="11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i="1" kern="1200">
                <a:solidFill>
                  <a:srgbClr val="005079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i="0" dirty="0" smtClean="0"/>
              <a:t>The Distinguished Lecture Series aims to provide inspiring role models that will encourage women and minority students to pursue research in computer science and engineering.</a:t>
            </a:r>
            <a:endParaRPr lang="en-US" sz="1300" b="1" i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081037" y="3664324"/>
            <a:ext cx="4981927" cy="565766"/>
            <a:chOff x="1371601" y="1605833"/>
            <a:chExt cx="4981927" cy="565766"/>
          </a:xfrm>
        </p:grpSpPr>
        <p:sp>
          <p:nvSpPr>
            <p:cNvPr id="12" name="Rounded Rectangle 11">
              <a:hlinkClick r:id="rId2"/>
            </p:cNvPr>
            <p:cNvSpPr/>
            <p:nvPr/>
          </p:nvSpPr>
          <p:spPr>
            <a:xfrm>
              <a:off x="1371601" y="1605833"/>
              <a:ext cx="4981927" cy="565766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hlinkClick r:id="rId3"/>
            </p:cNvPr>
            <p:cNvSpPr txBox="1"/>
            <p:nvPr/>
          </p:nvSpPr>
          <p:spPr>
            <a:xfrm>
              <a:off x="1371601" y="1716772"/>
              <a:ext cx="4981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07" y="744910"/>
            <a:ext cx="3666762" cy="183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4694" y="37962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9877" y="4302119"/>
            <a:ext cx="595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5079"/>
                </a:solidFill>
                <a:latin typeface="Arial"/>
                <a:cs typeface="Arial"/>
              </a:rPr>
              <a:t>Funds are available to support </a:t>
            </a:r>
            <a:r>
              <a:rPr lang="en-US" sz="1200" dirty="0" smtClean="0">
                <a:solidFill>
                  <a:srgbClr val="005079"/>
                </a:solidFill>
                <a:latin typeface="Arial"/>
                <a:cs typeface="Arial"/>
              </a:rPr>
              <a:t>DLS speaker travel and local arrangements </a:t>
            </a:r>
            <a:endParaRPr lang="en-US" sz="1200" dirty="0">
              <a:solidFill>
                <a:srgbClr val="005079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7216" y="3737526"/>
            <a:ext cx="406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Submit </a:t>
            </a:r>
            <a:r>
              <a:rPr lang="en-US">
                <a:solidFill>
                  <a:schemeClr val="bg1"/>
                </a:solidFill>
              </a:rPr>
              <a:t>a </a:t>
            </a:r>
            <a:r>
              <a:rPr lang="en-US" smtClean="0">
                <a:solidFill>
                  <a:schemeClr val="bg1"/>
                </a:solidFill>
              </a:rPr>
              <a:t>DLS </a:t>
            </a:r>
            <a:r>
              <a:rPr lang="en-US" dirty="0">
                <a:solidFill>
                  <a:schemeClr val="bg1"/>
                </a:solidFill>
              </a:rPr>
              <a:t>Proposal at </a:t>
            </a:r>
            <a:r>
              <a:rPr lang="en-US" b="1" dirty="0">
                <a:solidFill>
                  <a:srgbClr val="FFFFFF"/>
                </a:solidFill>
              </a:rPr>
              <a:t>cra-w.org/</a:t>
            </a:r>
            <a:r>
              <a:rPr lang="en-US" b="1" dirty="0" err="1" smtClean="0">
                <a:solidFill>
                  <a:srgbClr val="FFFFFF"/>
                </a:solidFill>
              </a:rPr>
              <a:t>dls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aw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craw_ppt_template.thmx</Template>
  <TotalTime>185</TotalTime>
  <Words>146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craw_ppt_template</vt:lpstr>
      <vt:lpstr>Distinguished Lecture Series (DLS)</vt:lpstr>
    </vt:vector>
  </TitlesOfParts>
  <Company>Computing Research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Discipline Specific Workshop (DSW)</dc:title>
  <dc:creator>Melissa Borts</dc:creator>
  <cp:lastModifiedBy>Melissa Borts</cp:lastModifiedBy>
  <cp:revision>25</cp:revision>
  <dcterms:created xsi:type="dcterms:W3CDTF">2015-09-01T20:34:12Z</dcterms:created>
  <dcterms:modified xsi:type="dcterms:W3CDTF">2016-12-21T16:45:17Z</dcterms:modified>
</cp:coreProperties>
</file>