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b="0" i="0" sz="2400" u="none" cap="none" strike="noStrike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b="0" i="0" sz="2000" u="none" cap="none" strike="noStrik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b="0" i="0" sz="1800" u="none" cap="none" strike="noStrik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2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2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973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973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9" name="Google Shape;49;p6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13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7973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6" name="Google Shape;66;p9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12700">
              <a:srgbClr val="000000">
                <a:alpha val="58823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BUILDING A SUCCESSFUL TEACHING TRACK FACULTY CAREER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r>
              <a:rPr b="0" i="0" lang="en-US" sz="2400" u="none" cap="none" strike="noStrike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Pre-SIGCSE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Introductions   (10 min)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 slide having a short bio from each panelist - your current position, some history and background pertinent to why you are a great person for this panel.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Being a Teaching Faculty in a research-focused department (10 + 2 min) – coordinated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Examples of effective interactions and collaborations with research-track colleagues.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Ways to integrate into the activities in the departments. 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Who can be my advocate?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What are do’s and dont’s? Most common challenges.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Scholarship, service, and leadership (10 + 2 min) – coordinated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What are the expectations and opportunities?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Do administrative career options exist?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Related to teaching (10 + 2 min) – coordinated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Teaching assignments - how are they made?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How to get the resources you need?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Active leadership in curriculum and teaching strategies.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 Your recommendations on  how to build a positive and valued presence and visibility in your department.  (12 min)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accent1"/>
              </a:buClr>
              <a:buSzPts val="1122"/>
              <a:buFont typeface="Arial"/>
              <a:buNone/>
            </a:pPr>
            <a:r>
              <a:rPr b="0" i="0" lang="en-US" sz="1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F. Final Q&amp;A’s from the audience (15 min)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B. Being a Teaching Faculty in a research-focused department 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Effective interactions and collaborations with research-track colleagues: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Spearheading curriculum redesign with broad input, undergraduate research seminars, coordinated teaching of large classes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b="0" i="0" lang="en-US" sz="2000" u="none" cap="none" strike="noStrike">
                <a:solidFill>
                  <a:srgbClr val="4128D2"/>
                </a:solidFill>
                <a:latin typeface="Arial"/>
                <a:ea typeface="Arial"/>
                <a:cs typeface="Arial"/>
                <a:sym typeface="Arial"/>
              </a:rPr>
              <a:t>Ways to integrate into the activities in the departments. 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Office location, faculty meetings, research exam service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b="0" i="0" lang="en-US" sz="2000" u="none" cap="none" strike="noStrike">
                <a:solidFill>
                  <a:srgbClr val="4128D2"/>
                </a:solidFill>
                <a:latin typeface="Arial"/>
                <a:ea typeface="Arial"/>
                <a:cs typeface="Arial"/>
                <a:sym typeface="Arial"/>
              </a:rPr>
              <a:t>Who can be my advocate?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senior teaching focussed faculty (in department or elsewhere), research faculty teaching similar students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b="0" i="0" lang="en-US" sz="2000" u="none" cap="none" strike="noStrike">
                <a:solidFill>
                  <a:srgbClr val="4128D2"/>
                </a:solidFill>
                <a:latin typeface="Arial"/>
                <a:ea typeface="Arial"/>
                <a:cs typeface="Arial"/>
                <a:sym typeface="Arial"/>
              </a:rPr>
              <a:t>What are do’s and dont’s? Most common challenges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b="0" i="0" lang="en-US" sz="2000" u="none" cap="none" strike="noStrik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Service burn-out, student "first stop" funnel effect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b="0" i="0" lang="en-US" sz="2000" u="none" cap="none" strike="noStrik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Quantify activities + accomplishments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C. Scholarship, service, and leadership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87"/>
              <a:buFont typeface="Arial"/>
              <a:buNone/>
            </a:pPr>
            <a:r>
              <a:rPr b="0" i="0" lang="en-US" sz="222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Scholarship</a:t>
            </a:r>
            <a:endParaRPr b="0" i="0" sz="22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887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your position's evaluation criteria</a:t>
            </a:r>
            <a:endParaRPr/>
          </a:p>
          <a:p>
            <a:pPr indent="-182880" lvl="0" marL="1828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887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SoTL opportunities: Campus-wide Teaching/Learning Center</a:t>
            </a:r>
            <a:endParaRPr/>
          </a:p>
          <a:p>
            <a:pPr indent="-182880" lvl="0" marL="1828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887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 service opportunities that align with your passion (e.g. JSOE early intervention initiative)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887"/>
              <a:buFont typeface="Arial"/>
              <a:buNone/>
            </a:pPr>
            <a:r>
              <a:rPr b="0" i="0" lang="en-US" sz="222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Service and leadership</a:t>
            </a:r>
            <a:endParaRPr b="0" i="0" sz="22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887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Strategic assignments: not all teaching service should be done by teaching-focussed faculty and vice versa.</a:t>
            </a:r>
            <a:endParaRPr/>
          </a:p>
          <a:p>
            <a:pPr indent="-182880" lvl="0" marL="1828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887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 with seniority: department-level, division-level, campus-level, national service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D. Related to Teaching: assignments, resources, curriculum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sections of same course</a:t>
            </a:r>
            <a:endParaRPr/>
          </a:p>
          <a:p>
            <a:pPr indent="-182880" lvl="0" marL="1828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Re-use material; learn what's been done</a:t>
            </a:r>
            <a:endParaRPr/>
          </a:p>
          <a:p>
            <a:pPr indent="-182880" lvl="0" marL="1828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Refine/ experiment iteratively: one thing at a time</a:t>
            </a:r>
            <a:endParaRPr/>
          </a:p>
          <a:p>
            <a:pPr indent="-53339" lvl="0" marL="1828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E. How to build a positive and valued presence and visibility in your department  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to know your colleagues: department tea, colloquia, mailing lists (ask questions!), hiring process</a:t>
            </a:r>
            <a:endParaRPr/>
          </a:p>
          <a:p>
            <a:pPr indent="-182880" lvl="0" marL="1828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Initiate conversations about teaching: onboarding guide, "talking teaching" (in person and/or listserve)</a:t>
            </a:r>
            <a:endParaRPr/>
          </a:p>
          <a:p>
            <a:pPr indent="-182880" lvl="0" marL="1828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Celebrate accomplishments (yours and others)</a:t>
            </a:r>
            <a:endParaRPr/>
          </a:p>
          <a:p>
            <a:pPr indent="-182880" lvl="0" marL="1828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 visibility at university level too: look for connections with teaching faculty in other departments; bring back information to your department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UC">
      <a:dk1>
        <a:srgbClr val="292934"/>
      </a:dk1>
      <a:lt1>
        <a:srgbClr val="FFFFFF"/>
      </a:lt1>
      <a:dk2>
        <a:srgbClr val="4128D2"/>
      </a:dk2>
      <a:lt2>
        <a:srgbClr val="F3F2DC"/>
      </a:lt2>
      <a:accent1>
        <a:srgbClr val="F2AF0D"/>
      </a:accent1>
      <a:accent2>
        <a:srgbClr val="F6BC05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