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58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1" r:id="rId15"/>
    <p:sldId id="272" r:id="rId16"/>
    <p:sldId id="27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17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cm_4c_grad_vtag_b_po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70588"/>
            <a:ext cx="314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054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5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274638"/>
            <a:ext cx="27178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274638"/>
            <a:ext cx="7950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4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cm_4c_grad_vtag_b_po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70588"/>
            <a:ext cx="314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92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19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56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5334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5334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9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33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275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0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76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216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46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274638"/>
            <a:ext cx="27178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274638"/>
            <a:ext cx="7950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86B3A59-BFCC-46F7-B64A-8A898B22C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118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923F1-3D19-4038-88A0-9F0871D153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3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A1C65-BD1B-4112-A6F5-8D4E746258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25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D5D0A-306A-42EB-8270-75BEB9BB97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54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D1718-28C4-429C-8778-50618069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26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19AE4-F961-4217-B65C-31DA6A4ABC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59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F0C5D-042D-41D0-99E2-1D45896CC4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6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91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BDB82-7C3E-4067-B3A4-52165ED8A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90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C3BBA-FA26-4C89-ADF0-FEDAF43B9C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74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ED3E4-70E5-45D3-AC22-5E2262643D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80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7CEF0-9222-4722-A466-7A79DDE4EB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22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CF32-F123-4D55-8057-AB6B1E38FE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73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B3A59-BFCC-46F7-B64A-8A898B22C7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1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5334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5334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4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97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51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88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74638"/>
            <a:ext cx="1087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00200"/>
            <a:ext cx="1087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acm_4c_grad_vtag_b_po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70588"/>
            <a:ext cx="314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13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74638"/>
            <a:ext cx="1087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00200"/>
            <a:ext cx="1087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acm_4c_grad_vtag_b_po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70588"/>
            <a:ext cx="314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1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14A00-BBFD-45A9-88FC-345F059E62A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2575" y="661987"/>
            <a:ext cx="8001000" cy="1828800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solidFill>
                  <a:srgbClr val="0000FF"/>
                </a:solidFill>
              </a:rPr>
              <a:t>Time Management </a:t>
            </a:r>
            <a:r>
              <a:rPr lang="en-US" altLang="en-US" sz="5400" b="1" dirty="0" smtClean="0">
                <a:solidFill>
                  <a:srgbClr val="0000FF"/>
                </a:solidFill>
              </a:rPr>
              <a:t>and Family </a:t>
            </a:r>
            <a:r>
              <a:rPr lang="en-US" altLang="en-US" sz="5400" b="1" dirty="0">
                <a:solidFill>
                  <a:srgbClr val="0000FF"/>
                </a:solidFill>
              </a:rPr>
              <a:t>Life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9175" y="3397250"/>
            <a:ext cx="8534400" cy="128905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rgbClr val="4D4D4D"/>
                </a:solidFill>
              </a:rPr>
              <a:t>Bobby Schnabel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4D4D4D"/>
                </a:solidFill>
              </a:rPr>
              <a:t>@ACM_CEO</a:t>
            </a:r>
            <a:endParaRPr lang="en-US" altLang="en-US" sz="2800" b="1" dirty="0">
              <a:solidFill>
                <a:srgbClr val="4D4D4D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36726" y="6284913"/>
            <a:ext cx="839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18919" y="5361930"/>
            <a:ext cx="7593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CRA Academic Careers Workshop,  February, </a:t>
            </a:r>
            <a:r>
              <a:rPr lang="en-US" altLang="en-US" sz="2400" b="1" dirty="0" smtClean="0"/>
              <a:t>2016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04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</a:rPr>
              <a:t>Reflections on Family / Life and Career</a:t>
            </a:r>
          </a:p>
        </p:txBody>
      </p:sp>
      <p:pic>
        <p:nvPicPr>
          <p:cNvPr id="11267" name="Picture 3" descr="HeidiCory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9" y="1600201"/>
            <a:ext cx="3030537" cy="4525963"/>
          </a:xfrm>
          <a:noFill/>
        </p:spPr>
      </p:pic>
      <p:pic>
        <p:nvPicPr>
          <p:cNvPr id="11268" name="Picture 4" descr="edi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600200"/>
            <a:ext cx="3124200" cy="2540000"/>
          </a:xfrm>
          <a:noFill/>
        </p:spPr>
      </p:pic>
      <p:pic>
        <p:nvPicPr>
          <p:cNvPr id="11269" name="Picture 5" descr="P7270002_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4419601"/>
            <a:ext cx="2382838" cy="1787525"/>
          </a:xfrm>
          <a:noFill/>
        </p:spPr>
      </p:pic>
    </p:spTree>
    <p:extLst>
      <p:ext uri="{BB962C8B-B14F-4D97-AF65-F5344CB8AC3E}">
        <p14:creationId xmlns:p14="http://schemas.microsoft.com/office/powerpoint/2010/main" val="7383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3"/>
            <a:ext cx="5486400" cy="4294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6727" y="3460749"/>
            <a:ext cx="4981968" cy="3721100"/>
          </a:xfrm>
          <a:prstGeom prst="rect">
            <a:avLst/>
          </a:prstGeom>
        </p:spPr>
      </p:pic>
      <p:pic>
        <p:nvPicPr>
          <p:cNvPr id="7" name="Picture 6" descr="C:\Users\RobertBSchnabel\AppData\Local\Microsoft\Windows\INetCache\Content.Word\FullSizeRend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7" y="-1"/>
            <a:ext cx="6037263" cy="38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obertBSchnabel\Documents\mydocs\My Pictures\xmas15\IMG_039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31" y="3873499"/>
            <a:ext cx="4219968" cy="289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3624" y="3873500"/>
            <a:ext cx="2238376" cy="29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1"/>
            <a:ext cx="9753600" cy="792163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</a:rPr>
              <a:t>Reflections on Family / Life and Career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99" y="1664369"/>
            <a:ext cx="10214811" cy="4221163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need to decide what is important to you and enforce your priorities, the world won’t do this for you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some personal examples :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NSF PI meeting on Mother’s Day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Early morning meetings vs. child care</a:t>
            </a:r>
          </a:p>
          <a:p>
            <a:pPr lvl="1" eaLnBrk="1" hangingPunct="1">
              <a:buFontTx/>
              <a:buNone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still needs lots of attention after they turn ____  (1?  5?  13?  20?)</a:t>
            </a:r>
          </a:p>
        </p:txBody>
      </p:sp>
    </p:spTree>
    <p:extLst>
      <p:ext uri="{BB962C8B-B14F-4D97-AF65-F5344CB8AC3E}">
        <p14:creationId xmlns:p14="http://schemas.microsoft.com/office/powerpoint/2010/main" val="35653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737" y="381000"/>
            <a:ext cx="9777663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chemeClr val="accent2"/>
                </a:solidFill>
              </a:rPr>
              <a:t>Reflections on Family / Life and Career</a:t>
            </a:r>
            <a:r>
              <a:rPr lang="en-US" altLang="en-US" sz="3200" dirty="0">
                <a:solidFill>
                  <a:schemeClr val="accent2"/>
                </a:solidFill>
              </a:rPr>
              <a:t>,</a:t>
            </a:r>
            <a:br>
              <a:rPr lang="en-US" altLang="en-US" sz="3200" dirty="0">
                <a:solidFill>
                  <a:schemeClr val="accent2"/>
                </a:solidFill>
              </a:rPr>
            </a:br>
            <a:r>
              <a:rPr lang="en-US" altLang="en-US" sz="2800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020" y="1905000"/>
            <a:ext cx="10371221" cy="47244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careers and children requires accommodation, compromise, planning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Travel;  work schedules;  family responsibilities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have an academic career and still have time for 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Children’s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activities?   Community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   __________?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Answer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see first bullet on this topic</a:t>
            </a:r>
          </a:p>
        </p:txBody>
      </p:sp>
    </p:spTree>
    <p:extLst>
      <p:ext uri="{BB962C8B-B14F-4D97-AF65-F5344CB8AC3E}">
        <p14:creationId xmlns:p14="http://schemas.microsoft.com/office/powerpoint/2010/main" val="34991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495" y="541421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</a:rPr>
              <a:t>Closing Thoughts on Life and Career</a:t>
            </a:r>
            <a:endParaRPr lang="en-US" altLang="en-US" sz="2800" dirty="0">
              <a:solidFill>
                <a:schemeClr val="accent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2787" y="2414335"/>
            <a:ext cx="8464216" cy="23381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dirty="0" smtClean="0">
                <a:solidFill>
                  <a:srgbClr val="FF0066"/>
                </a:solidFill>
              </a:rPr>
              <a:t>What do tombstones say?</a:t>
            </a:r>
          </a:p>
          <a:p>
            <a:pPr algn="ctr" eaLnBrk="1" hangingPunct="1">
              <a:buFontTx/>
              <a:buNone/>
            </a:pPr>
            <a:endParaRPr lang="en-US" altLang="en-US" sz="2800" b="1" dirty="0" smtClean="0">
              <a:solidFill>
                <a:srgbClr val="FF0066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 smtClean="0">
                <a:solidFill>
                  <a:srgbClr val="FF0066"/>
                </a:solidFill>
              </a:rPr>
              <a:t>You </a:t>
            </a:r>
            <a:r>
              <a:rPr lang="en-US" altLang="en-US" sz="2800" b="1" dirty="0" smtClean="0">
                <a:solidFill>
                  <a:srgbClr val="FF0066"/>
                </a:solidFill>
              </a:rPr>
              <a:t>all are major successes already</a:t>
            </a:r>
          </a:p>
        </p:txBody>
      </p:sp>
    </p:spTree>
    <p:extLst>
      <p:ext uri="{BB962C8B-B14F-4D97-AF65-F5344CB8AC3E}">
        <p14:creationId xmlns:p14="http://schemas.microsoft.com/office/powerpoint/2010/main" val="34673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613" y="1888958"/>
            <a:ext cx="6625388" cy="4969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184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100965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chemeClr val="accent2"/>
                </a:solidFill>
              </a:rPr>
              <a:t>Time Management Advice I Gave </a:t>
            </a:r>
            <a:r>
              <a:rPr lang="en-US" altLang="en-US" sz="3200" b="1" dirty="0" smtClean="0">
                <a:solidFill>
                  <a:schemeClr val="accent2"/>
                </a:solidFill>
              </a:rPr>
              <a:t/>
            </a:r>
            <a:br>
              <a:rPr lang="en-US" altLang="en-US" sz="3200" b="1" dirty="0" smtClean="0">
                <a:solidFill>
                  <a:schemeClr val="accent2"/>
                </a:solidFill>
              </a:rPr>
            </a:br>
            <a:r>
              <a:rPr lang="en-US" altLang="en-US" sz="3200" b="1" dirty="0" smtClean="0">
                <a:solidFill>
                  <a:schemeClr val="accent2"/>
                </a:solidFill>
              </a:rPr>
              <a:t>Early-Career </a:t>
            </a:r>
            <a:r>
              <a:rPr lang="en-US" altLang="en-US" sz="3200" b="1" dirty="0">
                <a:solidFill>
                  <a:schemeClr val="accent2"/>
                </a:solidFill>
              </a:rPr>
              <a:t>Faculty as Department Chair</a:t>
            </a:r>
            <a:endParaRPr lang="en-US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810" y="1761959"/>
            <a:ext cx="10407315" cy="4546599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is important, but don’t let it take all of your time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Teach each course you develop several times</a:t>
            </a:r>
          </a:p>
          <a:p>
            <a:pPr lvl="1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Don’t reinvent too many wheels</a:t>
            </a:r>
          </a:p>
          <a:p>
            <a:pPr lvl="1" eaLnBrk="1" hangingPunct="1"/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hours available to students (work outside your office sometimes?)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 your work with research students is focused towards producing research output:  ideas, software, publications</a:t>
            </a:r>
          </a:p>
        </p:txBody>
      </p:sp>
    </p:spTree>
    <p:extLst>
      <p:ext uri="{BB962C8B-B14F-4D97-AF65-F5344CB8AC3E}">
        <p14:creationId xmlns:p14="http://schemas.microsoft.com/office/powerpoint/2010/main" val="19891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28600"/>
            <a:ext cx="98552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Management Advice I Gave Early-Career Faculty as Department Chair,  </a:t>
            </a: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endParaRPr lang="en-US" altLang="en-US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752600"/>
            <a:ext cx="9690100" cy="48768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good departmental citizen but don’t overdo it; people will love you but it won’t get you tenure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with professional service before tenure review but don’t overdo it; select opportunities that help your research career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Productive </a:t>
            </a: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not hours logged, is the key – know yourself, your need for balance in life, how productive your work time really is</a:t>
            </a:r>
          </a:p>
        </p:txBody>
      </p:sp>
    </p:spTree>
    <p:extLst>
      <p:ext uri="{BB962C8B-B14F-4D97-AF65-F5344CB8AC3E}">
        <p14:creationId xmlns:p14="http://schemas.microsoft.com/office/powerpoint/2010/main" val="23164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546100"/>
            <a:ext cx="96647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/ Career Management Advice I Gave Early-Career Faculty as Department Chair</a:t>
            </a:r>
            <a:endParaRPr lang="en-US" alt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749550"/>
            <a:ext cx="8674100" cy="160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try to be a full professor as an </a:t>
            </a:r>
          </a:p>
          <a:p>
            <a:pPr algn="ctr" eaLnBrk="1" hangingPunct="1">
              <a:buFontTx/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5410201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(Next three slides are for reference only)</a:t>
            </a:r>
          </a:p>
        </p:txBody>
      </p:sp>
    </p:spTree>
    <p:extLst>
      <p:ext uri="{BB962C8B-B14F-4D97-AF65-F5344CB8AC3E}">
        <p14:creationId xmlns:p14="http://schemas.microsoft.com/office/powerpoint/2010/main" val="380400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3508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 Did as an Untenured Professor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300" y="1422400"/>
            <a:ext cx="108712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Grant support from other faculty first summer, first grant in second year, multiple grants started later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 3-4 graduate students / year by 3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year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Wrote reasonable number of papers and one book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Designed software, students did programming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 3 conference, 5 colloquium talks / year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Developed research collaboration with local laboratory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Got a great colleague!</a:t>
            </a:r>
          </a:p>
        </p:txBody>
      </p:sp>
    </p:spTree>
    <p:extLst>
      <p:ext uri="{BB962C8B-B14F-4D97-AF65-F5344CB8AC3E}">
        <p14:creationId xmlns:p14="http://schemas.microsoft.com/office/powerpoint/2010/main" val="27625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74638"/>
            <a:ext cx="10007600" cy="792162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 Did as an Untenured Professor, </a:t>
            </a: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55700"/>
            <a:ext cx="10083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Taught 6 courses (only 4 really different), most several times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Departmental search, executive committees (young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arrangements chair for national meeting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Vice pres. and president of regional professional group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editorial position start of 6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year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Organized several conference sessions, gave one short course</a:t>
            </a:r>
          </a:p>
        </p:txBody>
      </p:sp>
    </p:spTree>
    <p:extLst>
      <p:ext uri="{BB962C8B-B14F-4D97-AF65-F5344CB8AC3E}">
        <p14:creationId xmlns:p14="http://schemas.microsoft.com/office/powerpoint/2010/main" val="29520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6958" y="274638"/>
            <a:ext cx="8915400" cy="792162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 Did as a Beginning Full Professor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333500"/>
            <a:ext cx="11353800" cy="5029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Headed department-wide research infrastructure grant</a:t>
            </a:r>
          </a:p>
          <a:p>
            <a:pPr eaLnBrk="1" hangingPunct="1"/>
            <a:r>
              <a:rPr lang="en-US" altLang="en-US" sz="2400" dirty="0"/>
              <a:t>Supervised </a:t>
            </a:r>
            <a:r>
              <a:rPr lang="en-US" altLang="en-US" sz="2400" dirty="0" smtClean="0"/>
              <a:t>~7 </a:t>
            </a:r>
            <a:r>
              <a:rPr lang="en-US" altLang="en-US" sz="2400" dirty="0"/>
              <a:t>graduate </a:t>
            </a:r>
            <a:r>
              <a:rPr lang="en-US" altLang="en-US" sz="2400" dirty="0" smtClean="0"/>
              <a:t>students/year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multiple/larger </a:t>
            </a:r>
            <a:r>
              <a:rPr lang="en-US" altLang="en-US" sz="2400" dirty="0"/>
              <a:t>grants</a:t>
            </a:r>
          </a:p>
          <a:p>
            <a:pPr eaLnBrk="1" hangingPunct="1"/>
            <a:r>
              <a:rPr lang="en-US" altLang="en-US" sz="2400" dirty="0"/>
              <a:t>Wrote more papers, with more student participation</a:t>
            </a:r>
          </a:p>
          <a:p>
            <a:pPr eaLnBrk="1" hangingPunct="1"/>
            <a:r>
              <a:rPr lang="en-US" altLang="en-US" sz="2400" dirty="0"/>
              <a:t>Taught fewer courses (but moved into new area)</a:t>
            </a:r>
          </a:p>
          <a:p>
            <a:pPr eaLnBrk="1" hangingPunct="1"/>
            <a:r>
              <a:rPr lang="en-US" altLang="en-US" sz="2400" dirty="0"/>
              <a:t>Branched into new research area and stayed in old one</a:t>
            </a:r>
          </a:p>
          <a:p>
            <a:pPr eaLnBrk="1" hangingPunct="1"/>
            <a:r>
              <a:rPr lang="en-US" altLang="en-US" sz="2400" dirty="0"/>
              <a:t>About five conference talks / year, turned down others</a:t>
            </a:r>
          </a:p>
          <a:p>
            <a:pPr eaLnBrk="1" hangingPunct="1"/>
            <a:r>
              <a:rPr lang="en-US" altLang="en-US" sz="2400" dirty="0"/>
              <a:t>Lots more university and professional </a:t>
            </a:r>
            <a:r>
              <a:rPr lang="en-US" altLang="en-US" sz="2400" dirty="0" smtClean="0"/>
              <a:t>service: multiple department /college/campus </a:t>
            </a:r>
            <a:r>
              <a:rPr lang="en-US" altLang="en-US" sz="2400" dirty="0"/>
              <a:t>committees; </a:t>
            </a:r>
            <a:r>
              <a:rPr lang="en-US" altLang="en-US" sz="2400" dirty="0" smtClean="0"/>
              <a:t>first college-level </a:t>
            </a:r>
            <a:r>
              <a:rPr lang="en-US" altLang="en-US" sz="2400" dirty="0"/>
              <a:t>leadership role; </a:t>
            </a:r>
            <a:r>
              <a:rPr lang="en-US" altLang="en-US" sz="2400" dirty="0" smtClean="0"/>
              <a:t>several professional </a:t>
            </a:r>
            <a:r>
              <a:rPr lang="en-US" altLang="en-US" sz="2400" dirty="0"/>
              <a:t>society officer/board/committee positions; started new professional society group; four editorial positions</a:t>
            </a:r>
          </a:p>
        </p:txBody>
      </p:sp>
    </p:spTree>
    <p:extLst>
      <p:ext uri="{BB962C8B-B14F-4D97-AF65-F5344CB8AC3E}">
        <p14:creationId xmlns:p14="http://schemas.microsoft.com/office/powerpoint/2010/main" val="41238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81000"/>
            <a:ext cx="10121900" cy="762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</a:t>
            </a:r>
            <a:r>
              <a:rPr lang="en-US" altLang="en-US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Shared with New Faculty as Dean</a:t>
            </a:r>
            <a:endParaRPr lang="en-US" altLang="en-US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511300"/>
            <a:ext cx="10477500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have a good mentoring relationship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get to repeat teaching courses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advice, and partner, on grant proposals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b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startup funds wisely, but use them!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be reluctant to request leaves or flexibility for family and personal reasons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 b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</a:t>
            </a: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 are common: don’t despair, but don’t dally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Tenure </a:t>
            </a:r>
            <a:r>
              <a:rPr lang="en-US" altLang="en-US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/ should be about </a:t>
            </a:r>
            <a:r>
              <a:rPr lang="en-US" altLang="en-US" sz="3600" b="1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eaLnBrk="1" hangingPunct="1"/>
            <a:endParaRPr lang="en-US" altLang="en-US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0" y="223838"/>
            <a:ext cx="8724900" cy="868362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General Time Management Principles</a:t>
            </a:r>
            <a:endParaRPr lang="en-US" altLang="en-US" sz="4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308100"/>
            <a:ext cx="1016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needs doing (lists! – daily, weekly, monthly)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Where you’ll be working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what’s most important, not what’s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easiest / noisiest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much time a task is worth / you can afford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Students; departmental staff; household help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no (nicely)</a:t>
            </a:r>
          </a:p>
        </p:txBody>
      </p:sp>
    </p:spTree>
    <p:extLst>
      <p:ext uri="{BB962C8B-B14F-4D97-AF65-F5344CB8AC3E}">
        <p14:creationId xmlns:p14="http://schemas.microsoft.com/office/powerpoint/2010/main" val="19123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691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Verdana</vt:lpstr>
      <vt:lpstr>Default Design</vt:lpstr>
      <vt:lpstr>1_Default Design</vt:lpstr>
      <vt:lpstr>2_Default Design</vt:lpstr>
      <vt:lpstr>Time Management and Family Life</vt:lpstr>
      <vt:lpstr>Time Management Advice I Gave  Early-Career Faculty as Department Chair</vt:lpstr>
      <vt:lpstr>Time Management Advice I Gave Early-Career Faculty as Department Chair,  continued</vt:lpstr>
      <vt:lpstr>Time / Career Management Advice I Gave Early-Career Faculty as Department Chair</vt:lpstr>
      <vt:lpstr>Things I Did as an Untenured Professor</vt:lpstr>
      <vt:lpstr>Things I Did as an Untenured Professor, cont’d</vt:lpstr>
      <vt:lpstr>Things I Did as a Beginning Full Professor</vt:lpstr>
      <vt:lpstr>Perspectives I Shared with New Faculty as Dean</vt:lpstr>
      <vt:lpstr>General Time Management Principles</vt:lpstr>
      <vt:lpstr>Reflections on Family / Life and Career</vt:lpstr>
      <vt:lpstr>PowerPoint Presentation</vt:lpstr>
      <vt:lpstr>Reflections on Family / Life and Career</vt:lpstr>
      <vt:lpstr>Reflections on Family / Life and Career, continued</vt:lpstr>
      <vt:lpstr>Closing Thoughts on Life and Career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 and Family Life</dc:title>
  <dc:creator>Robert B. Schnabel</dc:creator>
  <cp:lastModifiedBy>Robert B. Schnabel</cp:lastModifiedBy>
  <cp:revision>15</cp:revision>
  <dcterms:created xsi:type="dcterms:W3CDTF">2016-02-18T14:45:03Z</dcterms:created>
  <dcterms:modified xsi:type="dcterms:W3CDTF">2016-02-18T16:18:45Z</dcterms:modified>
</cp:coreProperties>
</file>