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</p:sldIdLst>
  <p:sldSz cy="5143500" cx="9144000"/>
  <p:notesSz cx="6858000" cy="9144000"/>
  <p:embeddedFontLst>
    <p:embeddedFont>
      <p:font typeface="Roboto"/>
      <p:regular r:id="rId42"/>
      <p:bold r:id="rId43"/>
      <p:italic r:id="rId44"/>
      <p:boldItalic r:id="rId45"/>
    </p:embeddedFont>
    <p:embeddedFont>
      <p:font typeface="Lato"/>
      <p:regular r:id="rId46"/>
      <p:bold r:id="rId47"/>
      <p:italic r:id="rId48"/>
      <p:boldItalic r:id="rId4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42" Type="http://schemas.openxmlformats.org/officeDocument/2006/relationships/font" Target="fonts/Roboto-regular.fntdata"/><Relationship Id="rId41" Type="http://schemas.openxmlformats.org/officeDocument/2006/relationships/slide" Target="slides/slide36.xml"/><Relationship Id="rId44" Type="http://schemas.openxmlformats.org/officeDocument/2006/relationships/font" Target="fonts/Roboto-italic.fntdata"/><Relationship Id="rId43" Type="http://schemas.openxmlformats.org/officeDocument/2006/relationships/font" Target="fonts/Roboto-bold.fntdata"/><Relationship Id="rId46" Type="http://schemas.openxmlformats.org/officeDocument/2006/relationships/font" Target="fonts/Lato-regular.fntdata"/><Relationship Id="rId45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48" Type="http://schemas.openxmlformats.org/officeDocument/2006/relationships/font" Target="fonts/Lato-italic.fntdata"/><Relationship Id="rId47" Type="http://schemas.openxmlformats.org/officeDocument/2006/relationships/font" Target="fonts/Lato-bold.fntdata"/><Relationship Id="rId49" Type="http://schemas.openxmlformats.org/officeDocument/2006/relationships/font" Target="fonts/La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cs-sop.notion.site/cs-sop/CS-PhD-Statements-of-Purpose-df39955313834889b7ac5411c37b958d" TargetMode="Externa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4" name="Google Shape;64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Kelly 	1-16</a:t>
            </a:r>
            <a:r>
              <a:rPr lang="en-US" sz="1100"/>
              <a:t>. 	</a:t>
            </a:r>
            <a:endParaRPr sz="11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/>
              <a:t>Russ 	17</a:t>
            </a:r>
            <a:r>
              <a:rPr lang="en-US" sz="1100"/>
              <a:t>-end</a:t>
            </a:r>
            <a:endParaRPr/>
          </a:p>
        </p:txBody>
      </p:sp>
      <p:sp>
        <p:nvSpPr>
          <p:cNvPr id="65" name="Google Shape;65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e6413248c8_0_22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ge6413248c8_0_22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e6413248c8_0_15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ge6413248c8_0_15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e6413248c8_0_23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ge6413248c8_0_23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e6413248c8_0_16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ge6413248c8_0_16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e6413248c8_0_23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ge6413248c8_0_23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e6413248c8_0_16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ge6413248c8_0_16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e6413248c8_0_24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ge6413248c8_0_24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e6413248c8_0_24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ge6413248c8_0_24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e6413248c8_0_18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Use active words.  Own what you contributed.  Discuss independence, creativity, leadership, successes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ge6413248c8_0_18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f22e7527b3_4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f22e7527b3_4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gf22e7527b3_4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e6413248c8_0_26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ge6413248c8_0_26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f22e7527b3_4_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f22e7527b3_4_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gf22e7527b3_4_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f242a404a5_0_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f242a404a5_0_1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Maria: I suggest showing only one example</a:t>
            </a:r>
            <a:endParaRPr/>
          </a:p>
        </p:txBody>
      </p:sp>
      <p:sp>
        <p:nvSpPr>
          <p:cNvPr id="235" name="Google Shape;235;gf242a404a5_0_1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e6413248c8_0_54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ge6413248c8_0_54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e6413248c8_0_27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ge6413248c8_0_27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e6413248c8_0_55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ge6413248c8_0_55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ge6413248c8_0_55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ge6413248c8_0_55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e97b8286f1_0_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SH: done in pairs or alone? </a:t>
            </a:r>
            <a:endParaRPr/>
          </a:p>
        </p:txBody>
      </p:sp>
      <p:sp>
        <p:nvSpPr>
          <p:cNvPr id="271" name="Google Shape;271;ge97b8286f1_0_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f242a404a5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Google Shape;278;gf242a404a5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~5 per group will determine # of BOs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10 minutes, 2 minute warning at 8 mins.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gf242a404a5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27a30801871_1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" name="Google Shape;286;g27a30801871_1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g27a30801871_1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e6413248c8_0_11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also include soft skills; past experiences, and future aspirations</a:t>
            </a:r>
            <a:endParaRPr/>
          </a:p>
        </p:txBody>
      </p:sp>
      <p:sp>
        <p:nvSpPr>
          <p:cNvPr id="93" name="Google Shape;93;ge6413248c8_0_1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27cdffb9a8f_2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Google Shape;294;g27cdffb9a8f_2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u="sng">
                <a:solidFill>
                  <a:schemeClr val="hlink"/>
                </a:solidFill>
                <a:hlinkClick r:id="rId2"/>
              </a:rPr>
              <a:t>https://cs-sop.notion.site/cs-sop/CS-PhD-Statements-of-Purpose-df39955313834889b7ac5411c37b958d</a:t>
            </a:r>
            <a:r>
              <a:rPr lang="en-US"/>
              <a:t> - not sure this is a good resource as it is from top applicants with research </a:t>
            </a:r>
            <a:r>
              <a:rPr lang="en-US"/>
              <a:t>experience</a:t>
            </a:r>
            <a:r>
              <a:rPr lang="en-US"/>
              <a:t>. </a:t>
            </a:r>
            <a:endParaRPr/>
          </a:p>
        </p:txBody>
      </p:sp>
      <p:sp>
        <p:nvSpPr>
          <p:cNvPr id="295" name="Google Shape;295;g27cdffb9a8f_2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e667b7d92b_2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Google Shape;302;ge667b7d92b_2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ge667b7d92b_2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ge6413248c8_0_46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4" name="Google Shape;334;ge6413248c8_0_46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ge6413248c8_0_46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1" name="Google Shape;341;ge6413248c8_0_46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" name="Google Shape;342;ge6413248c8_0_46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ge667b7d92b_2_3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9" name="Google Shape;349;ge667b7d92b_2_3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include a note </a:t>
            </a:r>
            <a:r>
              <a:rPr lang="en-US"/>
              <a:t>describing the fellowship? </a:t>
            </a:r>
            <a:endParaRPr/>
          </a:p>
        </p:txBody>
      </p:sp>
      <p:sp>
        <p:nvSpPr>
          <p:cNvPr id="350" name="Google Shape;350;ge667b7d92b_2_3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ge6413248c8_0_48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7" name="Google Shape;357;ge6413248c8_0_48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8" name="Google Shape;358;ge6413248c8_0_48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9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1" name="Google Shape;381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e6413248c8_0_10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/>
          </a:p>
        </p:txBody>
      </p:sp>
      <p:sp>
        <p:nvSpPr>
          <p:cNvPr id="101" name="Google Shape;101;ge6413248c8_0_10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e6413248c8_0_13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SH: some may go into I-schools or an  </a:t>
            </a:r>
            <a:r>
              <a:rPr lang="en-US"/>
              <a:t>interdisciplinary</a:t>
            </a:r>
            <a:r>
              <a:rPr lang="en-US"/>
              <a:t> program; not all courses are </a:t>
            </a:r>
            <a:r>
              <a:rPr lang="en-US"/>
              <a:t>equally</a:t>
            </a:r>
            <a:r>
              <a:rPr lang="en-US"/>
              <a:t> important </a:t>
            </a:r>
            <a:endParaRPr/>
          </a:p>
        </p:txBody>
      </p:sp>
      <p:sp>
        <p:nvSpPr>
          <p:cNvPr id="108" name="Google Shape;108;ge6413248c8_0_13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e6413248c8_0_21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SH: categorize into what? might want to clarify.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Kelly: I'm trying to think back on what we meant about categorize.  I would guess something like - core requirement, advanced elective, graduate level, research focused?</a:t>
            </a:r>
            <a:endParaRPr/>
          </a:p>
        </p:txBody>
      </p:sp>
      <p:sp>
        <p:nvSpPr>
          <p:cNvPr id="116" name="Google Shape;116;ge6413248c8_0_21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e6413248c8_0_14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ge6413248c8_0_14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e6413248c8_0_22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ge6413248c8_0_22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e6413248c8_0_15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ge6413248c8_0_15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image" Target="../media/image2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1089212" y="1077045"/>
            <a:ext cx="6858000" cy="63294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sz="4400"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089212" y="1802893"/>
            <a:ext cx="6858000" cy="1241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">
  <p:cSld name="Custom Layou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bg>
      <p:bgPr>
        <a:solidFill>
          <a:srgbClr val="ED8100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Google Shape;58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6858001" cy="95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954206"/>
            <a:ext cx="9144000" cy="189294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2"/>
          <p:cNvSpPr txBox="1"/>
          <p:nvPr>
            <p:ph idx="1" type="body"/>
          </p:nvPr>
        </p:nvSpPr>
        <p:spPr>
          <a:xfrm>
            <a:off x="366516" y="1410785"/>
            <a:ext cx="8229600" cy="306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AADB1E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AADB1E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AADB1E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AADB1E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AADB1E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Google Shape;61;p12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lvl="2"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lvl="3"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lvl="4"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lvl="5"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lvl="6"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lvl="7"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lvl="8"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/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title"/>
          </p:nvPr>
        </p:nvSpPr>
        <p:spPr>
          <a:xfrm>
            <a:off x="628650" y="1106501"/>
            <a:ext cx="7886700" cy="69481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628650" y="1820369"/>
            <a:ext cx="7886700" cy="11255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 sz="32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rgbClr val="888888"/>
                </a:solidFill>
              </a:defRPr>
            </a:lvl1pPr>
            <a:lvl2pPr lvl="1">
              <a:buNone/>
              <a:defRPr>
                <a:solidFill>
                  <a:srgbClr val="888888"/>
                </a:solidFill>
              </a:defRPr>
            </a:lvl2pPr>
            <a:lvl3pPr lvl="2">
              <a:buNone/>
              <a:defRPr>
                <a:solidFill>
                  <a:srgbClr val="888888"/>
                </a:solidFill>
              </a:defRPr>
            </a:lvl3pPr>
            <a:lvl4pPr lvl="3">
              <a:buNone/>
              <a:defRPr>
                <a:solidFill>
                  <a:srgbClr val="888888"/>
                </a:solidFill>
              </a:defRPr>
            </a:lvl4pPr>
            <a:lvl5pPr lvl="4">
              <a:buNone/>
              <a:defRPr>
                <a:solidFill>
                  <a:srgbClr val="888888"/>
                </a:solidFill>
              </a:defRPr>
            </a:lvl5pPr>
            <a:lvl6pPr lvl="5">
              <a:buNone/>
              <a:defRPr>
                <a:solidFill>
                  <a:srgbClr val="888888"/>
                </a:solidFill>
              </a:defRPr>
            </a:lvl6pPr>
            <a:lvl7pPr lvl="6">
              <a:buNone/>
              <a:defRPr>
                <a:solidFill>
                  <a:srgbClr val="888888"/>
                </a:solidFill>
              </a:defRPr>
            </a:lvl7pPr>
            <a:lvl8pPr lvl="7">
              <a:buNone/>
              <a:defRPr>
                <a:solidFill>
                  <a:srgbClr val="888888"/>
                </a:solidFill>
              </a:defRPr>
            </a:lvl8pPr>
            <a:lvl9pPr lvl="8">
              <a:buNone/>
              <a:defRPr>
                <a:solidFill>
                  <a:srgbClr val="888888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/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628650" y="1370013"/>
            <a:ext cx="3867150" cy="3262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48200" y="1370013"/>
            <a:ext cx="3867150" cy="3262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type="title"/>
          </p:nvPr>
        </p:nvSpPr>
        <p:spPr>
          <a:xfrm>
            <a:off x="630238" y="342900"/>
            <a:ext cx="2949575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" type="body"/>
          </p:nvPr>
        </p:nvSpPr>
        <p:spPr>
          <a:xfrm>
            <a:off x="3887788" y="741363"/>
            <a:ext cx="4629150" cy="3654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34" name="Google Shape;34;p6"/>
          <p:cNvSpPr txBox="1"/>
          <p:nvPr>
            <p:ph idx="2" type="body"/>
          </p:nvPr>
        </p:nvSpPr>
        <p:spPr>
          <a:xfrm>
            <a:off x="630238" y="1543050"/>
            <a:ext cx="2949575" cy="2859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630238" y="342900"/>
            <a:ext cx="2949575" cy="12001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/>
          <p:nvPr>
            <p:ph idx="2" type="pic"/>
          </p:nvPr>
        </p:nvSpPr>
        <p:spPr>
          <a:xfrm>
            <a:off x="3884612" y="499316"/>
            <a:ext cx="4629150" cy="3654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630238" y="1543050"/>
            <a:ext cx="2949575" cy="2859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8"/>
          <p:cNvSpPr txBox="1"/>
          <p:nvPr>
            <p:ph idx="1" type="body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/>
          <p:nvPr>
            <p:ph type="title"/>
          </p:nvPr>
        </p:nvSpPr>
        <p:spPr>
          <a:xfrm>
            <a:off x="630238" y="274638"/>
            <a:ext cx="7886700" cy="993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" type="body"/>
          </p:nvPr>
        </p:nvSpPr>
        <p:spPr>
          <a:xfrm>
            <a:off x="630238" y="1260475"/>
            <a:ext cx="3868737" cy="619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9"/>
          <p:cNvSpPr txBox="1"/>
          <p:nvPr>
            <p:ph idx="2" type="body"/>
          </p:nvPr>
        </p:nvSpPr>
        <p:spPr>
          <a:xfrm>
            <a:off x="630238" y="1879600"/>
            <a:ext cx="3868737" cy="2762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3" type="body"/>
          </p:nvPr>
        </p:nvSpPr>
        <p:spPr>
          <a:xfrm>
            <a:off x="4629150" y="1260475"/>
            <a:ext cx="3887788" cy="619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9"/>
          <p:cNvSpPr txBox="1"/>
          <p:nvPr>
            <p:ph idx="4" type="body"/>
          </p:nvPr>
        </p:nvSpPr>
        <p:spPr>
          <a:xfrm>
            <a:off x="4629150" y="1879600"/>
            <a:ext cx="3887788" cy="2762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1.png"/><Relationship Id="rId2" Type="http://schemas.openxmlformats.org/officeDocument/2006/relationships/image" Target="../media/image5.jp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1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12" name="Google Shape;12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373257" y="4371067"/>
            <a:ext cx="1616529" cy="71845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Data:TRAFFIC:CRA:1401_Logo_Branding:Source Files:ASSETS:word_footer.jpg" id="13" name="Google Shape;13;p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-7257"/>
            <a:ext cx="9144000" cy="11176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r">
              <a:buNone/>
              <a:defRPr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r">
              <a:buNone/>
              <a:defRPr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r">
              <a:buNone/>
              <a:defRPr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r">
              <a:buNone/>
              <a:defRPr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r">
              <a:buNone/>
              <a:defRPr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r">
              <a:buNone/>
              <a:defRPr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r">
              <a:buNone/>
              <a:defRPr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r">
              <a:buNone/>
              <a:defRPr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r">
              <a:buNone/>
              <a:defRPr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Relationship Id="rId3" Type="http://schemas.openxmlformats.org/officeDocument/2006/relationships/hyperlink" Target="https://cra.instructure.com/courses/17/assignments/508" TargetMode="Externa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hyperlink" Target="https://www.cs.cmu.edu/~pavlo/blog/2015/10/how-to-write-a-bad-statement-for-a-computer-science-phd-admissions-application.html" TargetMode="External"/><Relationship Id="rId4" Type="http://schemas.openxmlformats.org/officeDocument/2006/relationships/hyperlink" Target="http://www.cs.cmu.edu/~harchol/gradschooltalk.pdf" TargetMode="External"/><Relationship Id="rId5" Type="http://schemas.openxmlformats.org/officeDocument/2006/relationships/hyperlink" Target="https://mitcommlab.mit.edu/eecs/wp-content/uploads/sites/6/2016/09/CS-grad-school-personal-statement-annotated-example-2.pdf" TargetMode="External"/><Relationship Id="rId6" Type="http://schemas.openxmlformats.org/officeDocument/2006/relationships/hyperlink" Target="https://mitcommlab.mit.edu/eecs/" TargetMode="External"/><Relationship Id="rId7" Type="http://schemas.openxmlformats.org/officeDocument/2006/relationships/hyperlink" Target="https://www.easycareers.ca/Graduate%20Admissions%20Essays.pdf" TargetMode="Externa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Relationship Id="rId3" Type="http://schemas.openxmlformats.org/officeDocument/2006/relationships/hyperlink" Target="https://www.princetonreview.com/grad/gre-information" TargetMode="External"/><Relationship Id="rId4" Type="http://schemas.openxmlformats.org/officeDocument/2006/relationships/hyperlink" Target="http://www.ets.org/gre" TargetMode="Externa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6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03897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3558540"/>
            <a:ext cx="9144000" cy="158496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3"/>
          <p:cNvSpPr txBox="1"/>
          <p:nvPr>
            <p:ph type="ctrTitle"/>
          </p:nvPr>
        </p:nvSpPr>
        <p:spPr>
          <a:xfrm>
            <a:off x="581100" y="566050"/>
            <a:ext cx="7981800" cy="118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Session 2: Preparing a Strong PhD Graduate Application</a:t>
            </a:r>
            <a:endParaRPr b="1" sz="3600">
              <a:solidFill>
                <a:schemeClr val="lt1"/>
              </a:solidFill>
            </a:endParaRPr>
          </a:p>
        </p:txBody>
      </p:sp>
      <p:sp>
        <p:nvSpPr>
          <p:cNvPr id="69" name="Google Shape;69;p13"/>
          <p:cNvSpPr txBox="1"/>
          <p:nvPr>
            <p:ph idx="1" type="subTitle"/>
          </p:nvPr>
        </p:nvSpPr>
        <p:spPr>
          <a:xfrm>
            <a:off x="1143012" y="1960668"/>
            <a:ext cx="6858000" cy="124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>
                <a:solidFill>
                  <a:schemeClr val="lt1"/>
                </a:solidFill>
              </a:rPr>
              <a:t>Thursday, September 14, 2023 (7 pm ET)</a:t>
            </a:r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" name="Google Shape;70;p13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2"/>
          <p:cNvSpPr txBox="1"/>
          <p:nvPr>
            <p:ph type="ctrTitle"/>
          </p:nvPr>
        </p:nvSpPr>
        <p:spPr>
          <a:xfrm>
            <a:off x="1089212" y="1077045"/>
            <a:ext cx="6858000" cy="63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1 Minute Exercise:</a:t>
            </a:r>
            <a:endParaRPr/>
          </a:p>
        </p:txBody>
      </p:sp>
      <p:sp>
        <p:nvSpPr>
          <p:cNvPr id="149" name="Google Shape;149;p22"/>
          <p:cNvSpPr txBox="1"/>
          <p:nvPr>
            <p:ph idx="1" type="subTitle"/>
          </p:nvPr>
        </p:nvSpPr>
        <p:spPr>
          <a:xfrm>
            <a:off x="1143012" y="1802893"/>
            <a:ext cx="6858000" cy="124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3"/>
              <a:buNone/>
            </a:pPr>
            <a:r>
              <a:rPr b="1" lang="en-US" sz="4400"/>
              <a:t>Write down p</a:t>
            </a:r>
            <a:r>
              <a:rPr b="1" lang="en-US" sz="4400"/>
              <a:t>roblems you identified or solutions you designed</a:t>
            </a:r>
            <a:endParaRPr/>
          </a:p>
        </p:txBody>
      </p:sp>
      <p:sp>
        <p:nvSpPr>
          <p:cNvPr id="150" name="Google Shape;150;p22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3"/>
          <p:cNvSpPr txBox="1"/>
          <p:nvPr>
            <p:ph type="title"/>
          </p:nvPr>
        </p:nvSpPr>
        <p:spPr>
          <a:xfrm>
            <a:off x="628650" y="274638"/>
            <a:ext cx="7886700" cy="99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What Are Grad Schools Looking For?</a:t>
            </a:r>
            <a:endParaRPr/>
          </a:p>
        </p:txBody>
      </p:sp>
      <p:sp>
        <p:nvSpPr>
          <p:cNvPr id="156" name="Google Shape;156;p23"/>
          <p:cNvSpPr txBox="1"/>
          <p:nvPr>
            <p:ph idx="1" type="body"/>
          </p:nvPr>
        </p:nvSpPr>
        <p:spPr>
          <a:xfrm>
            <a:off x="164600" y="1434025"/>
            <a:ext cx="4184700" cy="32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683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Do you have basic computing knowledge</a:t>
            </a:r>
            <a:r>
              <a:rPr lang="en-US" sz="2200"/>
              <a:t>/CISE competency</a:t>
            </a:r>
            <a:r>
              <a:rPr lang="en-US" sz="2200"/>
              <a:t>?</a:t>
            </a:r>
            <a:endParaRPr sz="2200"/>
          </a:p>
          <a:p>
            <a:pPr indent="-3683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Do you know what research is?</a:t>
            </a:r>
            <a:endParaRPr sz="2200"/>
          </a:p>
          <a:p>
            <a:pPr indent="-3683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Are you creative?</a:t>
            </a:r>
            <a:endParaRPr sz="2200"/>
          </a:p>
          <a:p>
            <a:pPr indent="-3683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D8100"/>
              </a:buClr>
              <a:buSzPts val="2200"/>
              <a:buChar char="•"/>
            </a:pPr>
            <a:r>
              <a:rPr lang="en-US" sz="2200">
                <a:solidFill>
                  <a:srgbClr val="ED8100"/>
                </a:solidFill>
              </a:rPr>
              <a:t>Are you self-motivated, hard-working, and persistent?</a:t>
            </a:r>
            <a:endParaRPr sz="2200">
              <a:solidFill>
                <a:srgbClr val="ED8100"/>
              </a:solidFill>
            </a:endParaRPr>
          </a:p>
        </p:txBody>
      </p:sp>
      <p:sp>
        <p:nvSpPr>
          <p:cNvPr id="157" name="Google Shape;157;p23"/>
          <p:cNvSpPr txBox="1"/>
          <p:nvPr>
            <p:ph idx="2" type="body"/>
          </p:nvPr>
        </p:nvSpPr>
        <p:spPr>
          <a:xfrm>
            <a:off x="4304025" y="1370025"/>
            <a:ext cx="4775700" cy="32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/>
              <a:t>Have you</a:t>
            </a:r>
            <a:endParaRPr b="1" sz="2400"/>
          </a:p>
          <a:p>
            <a:pPr indent="-35814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2400"/>
              <a:t>taken independent study courses or advanced courses,</a:t>
            </a:r>
            <a:endParaRPr sz="2400"/>
          </a:p>
          <a:p>
            <a:pPr indent="-35814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2400"/>
              <a:t>identified key problems that need to be solved on a project,</a:t>
            </a:r>
            <a:endParaRPr sz="2400"/>
          </a:p>
          <a:p>
            <a:pPr indent="-35814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2400"/>
              <a:t>shown a commitment to learning specific topics,</a:t>
            </a:r>
            <a:endParaRPr sz="2400"/>
          </a:p>
          <a:p>
            <a:pPr indent="-35814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2400"/>
              <a:t>dedicated significant time and energy to a project,</a:t>
            </a:r>
            <a:endParaRPr sz="2400"/>
          </a:p>
          <a:p>
            <a:pPr indent="-35814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2400"/>
              <a:t>seen a project through to completion,</a:t>
            </a:r>
            <a:endParaRPr sz="2400"/>
          </a:p>
          <a:p>
            <a:pPr indent="-35814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2400"/>
              <a:t>continued working to find a solution after a first approach failed?</a:t>
            </a:r>
            <a:endParaRPr sz="2400"/>
          </a:p>
        </p:txBody>
      </p:sp>
      <p:sp>
        <p:nvSpPr>
          <p:cNvPr id="158" name="Google Shape;158;p23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4"/>
          <p:cNvSpPr txBox="1"/>
          <p:nvPr>
            <p:ph type="ctrTitle"/>
          </p:nvPr>
        </p:nvSpPr>
        <p:spPr>
          <a:xfrm>
            <a:off x="1089212" y="1077045"/>
            <a:ext cx="6858000" cy="63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1 Minute Exercise:</a:t>
            </a:r>
            <a:endParaRPr/>
          </a:p>
        </p:txBody>
      </p:sp>
      <p:sp>
        <p:nvSpPr>
          <p:cNvPr id="164" name="Google Shape;164;p24"/>
          <p:cNvSpPr txBox="1"/>
          <p:nvPr>
            <p:ph idx="1" type="subTitle"/>
          </p:nvPr>
        </p:nvSpPr>
        <p:spPr>
          <a:xfrm>
            <a:off x="1089212" y="1802893"/>
            <a:ext cx="6858000" cy="124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3"/>
              <a:buNone/>
            </a:pPr>
            <a:r>
              <a:rPr b="1" lang="en-US" sz="4400"/>
              <a:t>Write down p</a:t>
            </a:r>
            <a:r>
              <a:rPr b="1" lang="en-US" sz="4400"/>
              <a:t>rojects you completed and/or initial failures you overcame</a:t>
            </a:r>
            <a:endParaRPr/>
          </a:p>
        </p:txBody>
      </p:sp>
      <p:sp>
        <p:nvSpPr>
          <p:cNvPr id="165" name="Google Shape;165;p24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5"/>
          <p:cNvSpPr txBox="1"/>
          <p:nvPr>
            <p:ph type="title"/>
          </p:nvPr>
        </p:nvSpPr>
        <p:spPr>
          <a:xfrm>
            <a:off x="628650" y="274638"/>
            <a:ext cx="7886700" cy="99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What Are Grad Schools Looking For?</a:t>
            </a:r>
            <a:endParaRPr/>
          </a:p>
        </p:txBody>
      </p:sp>
      <p:sp>
        <p:nvSpPr>
          <p:cNvPr id="171" name="Google Shape;171;p25"/>
          <p:cNvSpPr txBox="1"/>
          <p:nvPr>
            <p:ph idx="1" type="body"/>
          </p:nvPr>
        </p:nvSpPr>
        <p:spPr>
          <a:xfrm>
            <a:off x="329175" y="1370025"/>
            <a:ext cx="4166400" cy="327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36957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2400"/>
              <a:t>Do you have basic computing knowledge/CISE competency?</a:t>
            </a:r>
            <a:endParaRPr sz="2400"/>
          </a:p>
          <a:p>
            <a:pPr indent="-36957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2400"/>
              <a:t>Do you know what research is?</a:t>
            </a:r>
            <a:endParaRPr sz="2400"/>
          </a:p>
          <a:p>
            <a:pPr indent="-36957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2400"/>
              <a:t>Are you creative?</a:t>
            </a:r>
            <a:endParaRPr sz="2400"/>
          </a:p>
          <a:p>
            <a:pPr indent="-36957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2400"/>
              <a:t>Are you </a:t>
            </a:r>
            <a:r>
              <a:rPr lang="en-US" sz="2400"/>
              <a:t>self-motivated, </a:t>
            </a:r>
            <a:r>
              <a:rPr lang="en-US" sz="2400"/>
              <a:t>hard-working, and persistent?</a:t>
            </a:r>
            <a:endParaRPr sz="2400"/>
          </a:p>
          <a:p>
            <a:pPr indent="-36957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D8100"/>
              </a:buClr>
              <a:buSzPct val="100000"/>
              <a:buChar char="•"/>
            </a:pPr>
            <a:r>
              <a:rPr lang="en-US" sz="2400">
                <a:solidFill>
                  <a:srgbClr val="ED8100"/>
                </a:solidFill>
              </a:rPr>
              <a:t>Can you work independently? Can you collaborate with others?</a:t>
            </a:r>
            <a:endParaRPr sz="2400">
              <a:solidFill>
                <a:srgbClr val="ED8100"/>
              </a:solidFill>
            </a:endParaRPr>
          </a:p>
        </p:txBody>
      </p:sp>
      <p:sp>
        <p:nvSpPr>
          <p:cNvPr id="172" name="Google Shape;172;p25"/>
          <p:cNvSpPr txBox="1"/>
          <p:nvPr>
            <p:ph idx="2" type="body"/>
          </p:nvPr>
        </p:nvSpPr>
        <p:spPr>
          <a:xfrm>
            <a:off x="4682400" y="1370025"/>
            <a:ext cx="4461600" cy="353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/>
              <a:t>Have you</a:t>
            </a:r>
            <a:endParaRPr b="1" sz="2400"/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taken on a specific piece of a project as your own,</a:t>
            </a:r>
            <a:endParaRPr sz="2400"/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worked as a leader of a group for a specific piece of a project,</a:t>
            </a:r>
            <a:endParaRPr sz="2400"/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worked collectively with others on a larger project?</a:t>
            </a:r>
            <a:endParaRPr sz="2400"/>
          </a:p>
        </p:txBody>
      </p:sp>
      <p:sp>
        <p:nvSpPr>
          <p:cNvPr id="173" name="Google Shape;173;p25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6"/>
          <p:cNvSpPr txBox="1"/>
          <p:nvPr>
            <p:ph type="ctrTitle"/>
          </p:nvPr>
        </p:nvSpPr>
        <p:spPr>
          <a:xfrm>
            <a:off x="1089212" y="1077045"/>
            <a:ext cx="6858000" cy="63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1 Minute Exercise:</a:t>
            </a:r>
            <a:endParaRPr/>
          </a:p>
        </p:txBody>
      </p:sp>
      <p:sp>
        <p:nvSpPr>
          <p:cNvPr id="179" name="Google Shape;179;p26"/>
          <p:cNvSpPr txBox="1"/>
          <p:nvPr>
            <p:ph idx="1" type="subTitle"/>
          </p:nvPr>
        </p:nvSpPr>
        <p:spPr>
          <a:xfrm>
            <a:off x="1089212" y="1802893"/>
            <a:ext cx="6858000" cy="124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53"/>
              <a:buNone/>
            </a:pPr>
            <a:r>
              <a:rPr b="1" lang="en-US" sz="4400"/>
              <a:t>Write down projects you took initiative on or were a group leader</a:t>
            </a:r>
            <a:endParaRPr/>
          </a:p>
        </p:txBody>
      </p:sp>
      <p:sp>
        <p:nvSpPr>
          <p:cNvPr id="180" name="Google Shape;180;p26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7"/>
          <p:cNvSpPr txBox="1"/>
          <p:nvPr>
            <p:ph type="title"/>
          </p:nvPr>
        </p:nvSpPr>
        <p:spPr>
          <a:xfrm>
            <a:off x="628650" y="274638"/>
            <a:ext cx="7886700" cy="99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What Are Grad Schools Looking For?</a:t>
            </a:r>
            <a:endParaRPr/>
          </a:p>
        </p:txBody>
      </p:sp>
      <p:sp>
        <p:nvSpPr>
          <p:cNvPr id="186" name="Google Shape;186;p27"/>
          <p:cNvSpPr txBox="1"/>
          <p:nvPr>
            <p:ph idx="1" type="body"/>
          </p:nvPr>
        </p:nvSpPr>
        <p:spPr>
          <a:xfrm>
            <a:off x="628650" y="1370026"/>
            <a:ext cx="3891000" cy="349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10000"/>
          </a:bodyPr>
          <a:lstStyle/>
          <a:p>
            <a:pPr indent="-35814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2400"/>
              <a:t>Do you have basic computing knowledge</a:t>
            </a:r>
            <a:r>
              <a:rPr lang="en-US" sz="2400"/>
              <a:t>/CISE competency</a:t>
            </a:r>
            <a:r>
              <a:rPr lang="en-US" sz="2400"/>
              <a:t>?</a:t>
            </a:r>
            <a:endParaRPr sz="2400"/>
          </a:p>
          <a:p>
            <a:pPr indent="-35814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2400"/>
              <a:t>Do you know what research is?</a:t>
            </a:r>
            <a:endParaRPr sz="2400"/>
          </a:p>
          <a:p>
            <a:pPr indent="-35814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2400"/>
              <a:t>Are you creative?</a:t>
            </a:r>
            <a:endParaRPr sz="2400"/>
          </a:p>
          <a:p>
            <a:pPr indent="-35814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2400"/>
              <a:t>Are you </a:t>
            </a:r>
            <a:r>
              <a:rPr lang="en-US" sz="2400"/>
              <a:t>self-motivated, </a:t>
            </a:r>
            <a:r>
              <a:rPr lang="en-US" sz="2400"/>
              <a:t>hard-working and persistent?</a:t>
            </a:r>
            <a:endParaRPr sz="2400"/>
          </a:p>
          <a:p>
            <a:pPr indent="-35814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2400"/>
              <a:t>Can you work independently/ collaborate with others?</a:t>
            </a:r>
            <a:endParaRPr sz="2400"/>
          </a:p>
          <a:p>
            <a:pPr indent="-35814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D8100"/>
              </a:buClr>
              <a:buSzPct val="100000"/>
              <a:buChar char="•"/>
            </a:pPr>
            <a:r>
              <a:rPr lang="en-US" sz="2400">
                <a:solidFill>
                  <a:srgbClr val="ED8100"/>
                </a:solidFill>
              </a:rPr>
              <a:t>Do you have a research area that excites you?</a:t>
            </a:r>
            <a:endParaRPr sz="2400">
              <a:solidFill>
                <a:srgbClr val="ED8100"/>
              </a:solidFill>
            </a:endParaRPr>
          </a:p>
        </p:txBody>
      </p:sp>
      <p:sp>
        <p:nvSpPr>
          <p:cNvPr id="187" name="Google Shape;187;p27"/>
          <p:cNvSpPr txBox="1"/>
          <p:nvPr>
            <p:ph idx="2" type="body"/>
          </p:nvPr>
        </p:nvSpPr>
        <p:spPr>
          <a:xfrm>
            <a:off x="4648200" y="1370025"/>
            <a:ext cx="4284300" cy="33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/>
              <a:t>Have you</a:t>
            </a:r>
            <a:endParaRPr b="1" sz="2200"/>
          </a:p>
          <a:p>
            <a:pPr indent="-3683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worked on a research project in an area that excites you;</a:t>
            </a:r>
            <a:endParaRPr sz="2200"/>
          </a:p>
          <a:p>
            <a:pPr indent="-3683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worked on a technical problem at work that makes you want to dig deeper;</a:t>
            </a:r>
            <a:endParaRPr sz="2200"/>
          </a:p>
          <a:p>
            <a:pPr indent="-3683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worked on a personal project whose topic you want to research formally?</a:t>
            </a:r>
            <a:endParaRPr sz="2200"/>
          </a:p>
        </p:txBody>
      </p:sp>
      <p:sp>
        <p:nvSpPr>
          <p:cNvPr id="188" name="Google Shape;188;p27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8"/>
          <p:cNvSpPr txBox="1"/>
          <p:nvPr>
            <p:ph type="ctrTitle"/>
          </p:nvPr>
        </p:nvSpPr>
        <p:spPr>
          <a:xfrm>
            <a:off x="1089212" y="1077045"/>
            <a:ext cx="6858000" cy="63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1 Minute Exercise:</a:t>
            </a:r>
            <a:endParaRPr/>
          </a:p>
        </p:txBody>
      </p:sp>
      <p:sp>
        <p:nvSpPr>
          <p:cNvPr id="194" name="Google Shape;194;p28"/>
          <p:cNvSpPr txBox="1"/>
          <p:nvPr>
            <p:ph idx="1" type="subTitle"/>
          </p:nvPr>
        </p:nvSpPr>
        <p:spPr>
          <a:xfrm>
            <a:off x="1089212" y="1802893"/>
            <a:ext cx="6858000" cy="124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b="1" lang="en-US" sz="4400"/>
              <a:t>Write down research topics that excite you and why</a:t>
            </a:r>
            <a:endParaRPr/>
          </a:p>
        </p:txBody>
      </p:sp>
      <p:sp>
        <p:nvSpPr>
          <p:cNvPr id="195" name="Google Shape;195;p28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9"/>
          <p:cNvSpPr txBox="1"/>
          <p:nvPr>
            <p:ph type="title"/>
          </p:nvPr>
        </p:nvSpPr>
        <p:spPr>
          <a:xfrm>
            <a:off x="576875" y="1546651"/>
            <a:ext cx="7886700" cy="694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Let's Look More Closely At Individual Application Parts</a:t>
            </a:r>
            <a:endParaRPr/>
          </a:p>
        </p:txBody>
      </p:sp>
      <p:sp>
        <p:nvSpPr>
          <p:cNvPr id="201" name="Google Shape;201;p29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0"/>
          <p:cNvSpPr txBox="1"/>
          <p:nvPr>
            <p:ph type="title"/>
          </p:nvPr>
        </p:nvSpPr>
        <p:spPr>
          <a:xfrm>
            <a:off x="628650" y="122238"/>
            <a:ext cx="7886700" cy="99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600"/>
              <a:t>What a Resume Should Include</a:t>
            </a:r>
            <a:endParaRPr sz="3600"/>
          </a:p>
        </p:txBody>
      </p:sp>
      <p:sp>
        <p:nvSpPr>
          <p:cNvPr id="207" name="Google Shape;207;p30"/>
          <p:cNvSpPr txBox="1"/>
          <p:nvPr/>
        </p:nvSpPr>
        <p:spPr>
          <a:xfrm>
            <a:off x="380400" y="900400"/>
            <a:ext cx="8763600" cy="40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latin typeface="Calibri"/>
                <a:ea typeface="Calibri"/>
                <a:cs typeface="Calibri"/>
                <a:sym typeface="Calibri"/>
              </a:rPr>
              <a:t>Academic background</a:t>
            </a:r>
            <a:endParaRPr b="1" i="1"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Computing courses in college, course work or certifications since college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latin typeface="Calibri"/>
                <a:ea typeface="Calibri"/>
                <a:cs typeface="Calibri"/>
                <a:sym typeface="Calibri"/>
              </a:rPr>
              <a:t>Projects/employment/research</a:t>
            </a:r>
            <a:endParaRPr b="1" i="1"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Description of work topic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Specific tasks and any leadership roles or independent tasks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Outcomes - software applications, training materials, publications, web pages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Technical competitions and awards</a:t>
            </a:r>
            <a:endParaRPr b="1" i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CSGrad4US Fellowship awardee, including years and level of funding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ACM Programming contest, Math Olympiad, Putnam exam (incl. scores)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latin typeface="Calibri"/>
                <a:ea typeface="Calibri"/>
                <a:cs typeface="Calibri"/>
                <a:sym typeface="Calibri"/>
              </a:rPr>
              <a:t>Skills</a:t>
            </a:r>
            <a:endParaRPr b="1" i="1"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Technical skills (e.g., programming languages, tools, libraries, etc.)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Personal Portfolio and Activities</a:t>
            </a:r>
            <a:endParaRPr b="1" i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Links to web pages for open-source or personal projects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Computing outreach or volunteer work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30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31"/>
          <p:cNvSpPr txBox="1"/>
          <p:nvPr>
            <p:ph type="ctrTitle"/>
          </p:nvPr>
        </p:nvSpPr>
        <p:spPr>
          <a:xfrm>
            <a:off x="462150" y="500000"/>
            <a:ext cx="8219700" cy="544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-US" sz="3659"/>
              <a:t>Creating a Professional Online Persona </a:t>
            </a:r>
            <a:endParaRPr b="1" sz="3659"/>
          </a:p>
        </p:txBody>
      </p:sp>
      <p:sp>
        <p:nvSpPr>
          <p:cNvPr id="215" name="Google Shape;215;p31"/>
          <p:cNvSpPr txBox="1"/>
          <p:nvPr>
            <p:ph idx="1" type="subTitle"/>
          </p:nvPr>
        </p:nvSpPr>
        <p:spPr>
          <a:xfrm>
            <a:off x="750825" y="1391975"/>
            <a:ext cx="7888500" cy="3591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61950" lvl="0" marL="457200" rtl="0" algn="l">
              <a:spcBef>
                <a:spcPts val="1000"/>
              </a:spcBef>
              <a:spcAft>
                <a:spcPts val="0"/>
              </a:spcAft>
              <a:buSzPts val="2100"/>
              <a:buFont typeface="Calibri"/>
              <a:buChar char="●"/>
            </a:pPr>
            <a:r>
              <a:rPr lang="en-US" sz="2100"/>
              <a:t>Have a</a:t>
            </a:r>
            <a:r>
              <a:rPr lang="en-US" sz="2100"/>
              <a:t> LinkedIn page </a:t>
            </a:r>
            <a:endParaRPr sz="2100"/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SzPts val="2100"/>
              <a:buFont typeface="Calibri"/>
              <a:buChar char="●"/>
            </a:pPr>
            <a:r>
              <a:rPr lang="en-US" sz="2100"/>
              <a:t>A personal webpage gives you a place to provide more details about you and your work. Include:</a:t>
            </a:r>
            <a:endParaRPr sz="2100"/>
          </a:p>
          <a:p>
            <a:pPr indent="-3619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Calibri"/>
              <a:buChar char="○"/>
            </a:pPr>
            <a:r>
              <a:rPr lang="en-US" sz="2100"/>
              <a:t>Research interests</a:t>
            </a:r>
            <a:endParaRPr sz="2100"/>
          </a:p>
          <a:p>
            <a:pPr indent="-3619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Calibri"/>
              <a:buChar char="○"/>
            </a:pPr>
            <a:r>
              <a:rPr lang="en-US" sz="2100"/>
              <a:t>Publications and projects</a:t>
            </a:r>
            <a:endParaRPr sz="2100"/>
          </a:p>
          <a:p>
            <a:pPr indent="-3619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Calibri"/>
              <a:buChar char="○"/>
            </a:pPr>
            <a:r>
              <a:rPr lang="en-US" sz="2100"/>
              <a:t>Link to CV/bio</a:t>
            </a:r>
            <a:endParaRPr sz="2100"/>
          </a:p>
          <a:p>
            <a:pPr indent="-3619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Calibri"/>
              <a:buChar char="○"/>
            </a:pPr>
            <a:r>
              <a:rPr lang="en-US" sz="2100"/>
              <a:t>Teaching materials (if you have any)</a:t>
            </a:r>
            <a:endParaRPr sz="2100"/>
          </a:p>
          <a:p>
            <a:pPr indent="-3619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Calibri"/>
              <a:buChar char="○"/>
            </a:pPr>
            <a:r>
              <a:rPr lang="en-US" sz="2100"/>
              <a:t>Media coverage (if any, no worry if you don’t)</a:t>
            </a:r>
            <a:endParaRPr sz="2100"/>
          </a:p>
          <a:p>
            <a:pPr indent="-3619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Calibri"/>
              <a:buChar char="○"/>
            </a:pPr>
            <a:r>
              <a:rPr lang="en-US" sz="2100"/>
              <a:t>Some personal information (if you want to share, not required) </a:t>
            </a:r>
            <a:endParaRPr sz="2100"/>
          </a:p>
        </p:txBody>
      </p:sp>
      <p:sp>
        <p:nvSpPr>
          <p:cNvPr id="216" name="Google Shape;216;p31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000">
                <a:latin typeface="Roboto"/>
                <a:ea typeface="Roboto"/>
                <a:cs typeface="Roboto"/>
                <a:sym typeface="Roboto"/>
              </a:rPr>
              <a:t>The Four Major Application Components</a:t>
            </a:r>
            <a:endParaRPr/>
          </a:p>
        </p:txBody>
      </p:sp>
      <p:grpSp>
        <p:nvGrpSpPr>
          <p:cNvPr id="76" name="Google Shape;76;p14"/>
          <p:cNvGrpSpPr/>
          <p:nvPr/>
        </p:nvGrpSpPr>
        <p:grpSpPr>
          <a:xfrm>
            <a:off x="2630748" y="1268532"/>
            <a:ext cx="3623654" cy="3623631"/>
            <a:chOff x="3056174" y="1412268"/>
            <a:chExt cx="3031585" cy="3038939"/>
          </a:xfrm>
        </p:grpSpPr>
        <p:sp>
          <p:nvSpPr>
            <p:cNvPr id="77" name="Google Shape;77;p14"/>
            <p:cNvSpPr/>
            <p:nvPr/>
          </p:nvSpPr>
          <p:spPr>
            <a:xfrm>
              <a:off x="3845666" y="1412268"/>
              <a:ext cx="1452600" cy="1452600"/>
            </a:xfrm>
            <a:prstGeom prst="diamond">
              <a:avLst/>
            </a:prstGeom>
            <a:solidFill>
              <a:srgbClr val="1CBBB4"/>
            </a:solidFill>
            <a:ln cap="flat" cmpd="sng" w="254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14"/>
            <p:cNvSpPr/>
            <p:nvPr/>
          </p:nvSpPr>
          <p:spPr>
            <a:xfrm>
              <a:off x="3845666" y="2998607"/>
              <a:ext cx="1452600" cy="1452600"/>
            </a:xfrm>
            <a:prstGeom prst="diamond">
              <a:avLst/>
            </a:prstGeom>
            <a:solidFill>
              <a:srgbClr val="1CBBB4"/>
            </a:solidFill>
            <a:ln cap="flat" cmpd="sng" w="254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Google Shape;79;p14"/>
            <p:cNvSpPr/>
            <p:nvPr/>
          </p:nvSpPr>
          <p:spPr>
            <a:xfrm>
              <a:off x="4635159" y="2197986"/>
              <a:ext cx="1452600" cy="1452600"/>
            </a:xfrm>
            <a:prstGeom prst="diamond">
              <a:avLst/>
            </a:prstGeom>
            <a:solidFill>
              <a:srgbClr val="FEB856"/>
            </a:solidFill>
            <a:ln cap="flat" cmpd="sng" w="254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14"/>
            <p:cNvSpPr/>
            <p:nvPr/>
          </p:nvSpPr>
          <p:spPr>
            <a:xfrm>
              <a:off x="3056174" y="2197986"/>
              <a:ext cx="1452600" cy="1452600"/>
            </a:xfrm>
            <a:prstGeom prst="diamond">
              <a:avLst/>
            </a:prstGeom>
            <a:solidFill>
              <a:srgbClr val="FEB856"/>
            </a:solidFill>
            <a:ln cap="flat" cmpd="sng" w="254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14"/>
            <p:cNvSpPr/>
            <p:nvPr/>
          </p:nvSpPr>
          <p:spPr>
            <a:xfrm>
              <a:off x="4378248" y="1957233"/>
              <a:ext cx="388800" cy="363951"/>
            </a:xfrm>
            <a:custGeom>
              <a:rect b="b" l="l" r="r" t="t"/>
              <a:pathLst>
                <a:path extrusionOk="0" h="3032924" w="3239999">
                  <a:moveTo>
                    <a:pt x="1576606" y="2778202"/>
                  </a:moveTo>
                  <a:cubicBezTo>
                    <a:pt x="1576606" y="2778795"/>
                    <a:pt x="1663394" y="2792670"/>
                    <a:pt x="1663394" y="2778202"/>
                  </a:cubicBezTo>
                  <a:lnTo>
                    <a:pt x="1663394" y="2776423"/>
                  </a:lnTo>
                  <a:cubicBezTo>
                    <a:pt x="2185083" y="2605634"/>
                    <a:pt x="2444552" y="2500589"/>
                    <a:pt x="2991331" y="2709748"/>
                  </a:cubicBezTo>
                  <a:lnTo>
                    <a:pt x="3000856" y="526981"/>
                  </a:lnTo>
                  <a:lnTo>
                    <a:pt x="2855082" y="526981"/>
                  </a:lnTo>
                  <a:cubicBezTo>
                    <a:pt x="2857178" y="1175360"/>
                    <a:pt x="2859273" y="1823738"/>
                    <a:pt x="2861369" y="2472117"/>
                  </a:cubicBezTo>
                  <a:cubicBezTo>
                    <a:pt x="2483869" y="2318121"/>
                    <a:pt x="2052449" y="2439541"/>
                    <a:pt x="1663394" y="2765302"/>
                  </a:cubicBezTo>
                  <a:lnTo>
                    <a:pt x="1663394" y="526981"/>
                  </a:lnTo>
                  <a:lnTo>
                    <a:pt x="1663394" y="430441"/>
                  </a:lnTo>
                  <a:lnTo>
                    <a:pt x="1663394" y="402054"/>
                  </a:lnTo>
                  <a:cubicBezTo>
                    <a:pt x="1896442" y="149589"/>
                    <a:pt x="2115835" y="2106"/>
                    <a:pt x="2406065" y="22"/>
                  </a:cubicBezTo>
                  <a:cubicBezTo>
                    <a:pt x="2537987" y="-925"/>
                    <a:pt x="2684544" y="28169"/>
                    <a:pt x="2853673" y="91100"/>
                  </a:cubicBezTo>
                  <a:cubicBezTo>
                    <a:pt x="2854039" y="204214"/>
                    <a:pt x="2854404" y="317327"/>
                    <a:pt x="2854770" y="430441"/>
                  </a:cubicBezTo>
                  <a:lnTo>
                    <a:pt x="3120669" y="428517"/>
                  </a:lnTo>
                  <a:lnTo>
                    <a:pt x="3120669" y="738345"/>
                  </a:lnTo>
                  <a:lnTo>
                    <a:pt x="3239999" y="738345"/>
                  </a:lnTo>
                  <a:lnTo>
                    <a:pt x="3239999" y="3032924"/>
                  </a:lnTo>
                  <a:lnTo>
                    <a:pt x="0" y="3032924"/>
                  </a:lnTo>
                  <a:lnTo>
                    <a:pt x="0" y="738345"/>
                  </a:lnTo>
                  <a:lnTo>
                    <a:pt x="102477" y="738345"/>
                  </a:lnTo>
                  <a:lnTo>
                    <a:pt x="102477" y="428517"/>
                  </a:lnTo>
                  <a:lnTo>
                    <a:pt x="385229" y="430441"/>
                  </a:lnTo>
                  <a:cubicBezTo>
                    <a:pt x="385595" y="317327"/>
                    <a:pt x="385960" y="204214"/>
                    <a:pt x="386326" y="91100"/>
                  </a:cubicBezTo>
                  <a:cubicBezTo>
                    <a:pt x="555455" y="28169"/>
                    <a:pt x="702013" y="-925"/>
                    <a:pt x="833935" y="22"/>
                  </a:cubicBezTo>
                  <a:cubicBezTo>
                    <a:pt x="1124164" y="2106"/>
                    <a:pt x="1343558" y="149589"/>
                    <a:pt x="1576606" y="402054"/>
                  </a:cubicBezTo>
                  <a:lnTo>
                    <a:pt x="1576606" y="430441"/>
                  </a:lnTo>
                  <a:lnTo>
                    <a:pt x="1576606" y="526981"/>
                  </a:lnTo>
                  <a:lnTo>
                    <a:pt x="1576606" y="2765302"/>
                  </a:lnTo>
                  <a:cubicBezTo>
                    <a:pt x="1187550" y="2439541"/>
                    <a:pt x="756130" y="2318121"/>
                    <a:pt x="378630" y="2472117"/>
                  </a:cubicBezTo>
                  <a:lnTo>
                    <a:pt x="384918" y="526981"/>
                  </a:lnTo>
                  <a:lnTo>
                    <a:pt x="239143" y="526981"/>
                  </a:lnTo>
                  <a:lnTo>
                    <a:pt x="229618" y="2690698"/>
                  </a:lnTo>
                  <a:cubicBezTo>
                    <a:pt x="773243" y="2466244"/>
                    <a:pt x="1081748" y="2626096"/>
                    <a:pt x="1576606" y="277642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14"/>
            <p:cNvSpPr/>
            <p:nvPr/>
          </p:nvSpPr>
          <p:spPr>
            <a:xfrm>
              <a:off x="3605011" y="2692237"/>
              <a:ext cx="351736" cy="352275"/>
            </a:xfrm>
            <a:custGeom>
              <a:rect b="b" l="l" r="r" t="t"/>
              <a:pathLst>
                <a:path extrusionOk="0" h="3202496" w="3197597">
                  <a:moveTo>
                    <a:pt x="601421" y="1611393"/>
                  </a:moveTo>
                  <a:lnTo>
                    <a:pt x="2596176" y="1611393"/>
                  </a:lnTo>
                  <a:cubicBezTo>
                    <a:pt x="2928331" y="1611393"/>
                    <a:pt x="3197594" y="1880656"/>
                    <a:pt x="3197594" y="2212811"/>
                  </a:cubicBezTo>
                  <a:lnTo>
                    <a:pt x="3197594" y="2776360"/>
                  </a:lnTo>
                  <a:lnTo>
                    <a:pt x="3197597" y="2776360"/>
                  </a:lnTo>
                  <a:lnTo>
                    <a:pt x="3197597" y="2914824"/>
                  </a:lnTo>
                  <a:lnTo>
                    <a:pt x="3197198" y="2914824"/>
                  </a:lnTo>
                  <a:lnTo>
                    <a:pt x="3197198" y="3202496"/>
                  </a:lnTo>
                  <a:lnTo>
                    <a:pt x="398" y="3202496"/>
                  </a:lnTo>
                  <a:lnTo>
                    <a:pt x="398" y="2914824"/>
                  </a:lnTo>
                  <a:lnTo>
                    <a:pt x="0" y="2914824"/>
                  </a:lnTo>
                  <a:lnTo>
                    <a:pt x="0" y="2212811"/>
                  </a:lnTo>
                  <a:cubicBezTo>
                    <a:pt x="0" y="1880656"/>
                    <a:pt x="269266" y="1611393"/>
                    <a:pt x="601421" y="1611393"/>
                  </a:cubicBezTo>
                  <a:close/>
                  <a:moveTo>
                    <a:pt x="1598801" y="0"/>
                  </a:moveTo>
                  <a:cubicBezTo>
                    <a:pt x="1998649" y="0"/>
                    <a:pt x="2322791" y="324142"/>
                    <a:pt x="2322791" y="723993"/>
                  </a:cubicBezTo>
                  <a:cubicBezTo>
                    <a:pt x="2322791" y="1123843"/>
                    <a:pt x="1998649" y="1447985"/>
                    <a:pt x="1598801" y="1447985"/>
                  </a:cubicBezTo>
                  <a:cubicBezTo>
                    <a:pt x="1198951" y="1447985"/>
                    <a:pt x="874809" y="1123843"/>
                    <a:pt x="874809" y="723993"/>
                  </a:cubicBezTo>
                  <a:cubicBezTo>
                    <a:pt x="874809" y="324142"/>
                    <a:pt x="1198951" y="0"/>
                    <a:pt x="159880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Google Shape;83;p14"/>
            <p:cNvSpPr/>
            <p:nvPr/>
          </p:nvSpPr>
          <p:spPr>
            <a:xfrm>
              <a:off x="5261384" y="2716887"/>
              <a:ext cx="326534" cy="388800"/>
            </a:xfrm>
            <a:custGeom>
              <a:rect b="b" l="l" r="r" t="t"/>
              <a:pathLst>
                <a:path extrusionOk="0" h="3240000" w="2721114">
                  <a:moveTo>
                    <a:pt x="2519839" y="2469622"/>
                  </a:moveTo>
                  <a:lnTo>
                    <a:pt x="2201779" y="2787682"/>
                  </a:lnTo>
                  <a:lnTo>
                    <a:pt x="2003023" y="2588926"/>
                  </a:lnTo>
                  <a:lnTo>
                    <a:pt x="1901669" y="2690281"/>
                  </a:lnTo>
                  <a:lnTo>
                    <a:pt x="2203868" y="2992480"/>
                  </a:lnTo>
                  <a:lnTo>
                    <a:pt x="2305222" y="2891125"/>
                  </a:lnTo>
                  <a:lnTo>
                    <a:pt x="2303133" y="2889037"/>
                  </a:lnTo>
                  <a:lnTo>
                    <a:pt x="2621194" y="2570977"/>
                  </a:lnTo>
                  <a:close/>
                  <a:moveTo>
                    <a:pt x="2263914" y="2238970"/>
                  </a:moveTo>
                  <a:cubicBezTo>
                    <a:pt x="2516419" y="2238970"/>
                    <a:pt x="2721114" y="2443665"/>
                    <a:pt x="2721114" y="2696170"/>
                  </a:cubicBezTo>
                  <a:cubicBezTo>
                    <a:pt x="2721114" y="2948675"/>
                    <a:pt x="2516419" y="3153370"/>
                    <a:pt x="2263914" y="3153370"/>
                  </a:cubicBezTo>
                  <a:cubicBezTo>
                    <a:pt x="2011409" y="3153370"/>
                    <a:pt x="1806714" y="2948675"/>
                    <a:pt x="1806714" y="2696170"/>
                  </a:cubicBezTo>
                  <a:cubicBezTo>
                    <a:pt x="1806714" y="2443665"/>
                    <a:pt x="2011409" y="2238970"/>
                    <a:pt x="2263914" y="2238970"/>
                  </a:cubicBezTo>
                  <a:close/>
                  <a:moveTo>
                    <a:pt x="1576134" y="17032"/>
                  </a:moveTo>
                  <a:lnTo>
                    <a:pt x="2276728" y="17032"/>
                  </a:lnTo>
                  <a:lnTo>
                    <a:pt x="2276728" y="17033"/>
                  </a:lnTo>
                  <a:lnTo>
                    <a:pt x="1576135" y="17033"/>
                  </a:lnTo>
                  <a:close/>
                  <a:moveTo>
                    <a:pt x="0" y="17032"/>
                  </a:moveTo>
                  <a:lnTo>
                    <a:pt x="1321887" y="17032"/>
                  </a:lnTo>
                  <a:lnTo>
                    <a:pt x="1321887" y="996125"/>
                  </a:lnTo>
                  <a:lnTo>
                    <a:pt x="2276728" y="996125"/>
                  </a:lnTo>
                  <a:lnTo>
                    <a:pt x="2276728" y="2160187"/>
                  </a:lnTo>
                  <a:cubicBezTo>
                    <a:pt x="1979345" y="2161001"/>
                    <a:pt x="1738579" y="2402384"/>
                    <a:pt x="1738579" y="2700000"/>
                  </a:cubicBezTo>
                  <a:cubicBezTo>
                    <a:pt x="1738579" y="2997617"/>
                    <a:pt x="1979345" y="3238999"/>
                    <a:pt x="2276728" y="3239814"/>
                  </a:cubicBezTo>
                  <a:lnTo>
                    <a:pt x="2276728" y="3240000"/>
                  </a:lnTo>
                  <a:lnTo>
                    <a:pt x="0" y="3240000"/>
                  </a:lnTo>
                  <a:close/>
                  <a:moveTo>
                    <a:pt x="1436085" y="0"/>
                  </a:moveTo>
                  <a:lnTo>
                    <a:pt x="2287664" y="888809"/>
                  </a:lnTo>
                  <a:lnTo>
                    <a:pt x="1436085" y="88880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" name="Google Shape;84;p14"/>
            <p:cNvSpPr/>
            <p:nvPr/>
          </p:nvSpPr>
          <p:spPr>
            <a:xfrm rot="-5400000">
              <a:off x="4367655" y="3491611"/>
              <a:ext cx="411562" cy="445500"/>
            </a:xfrm>
            <a:custGeom>
              <a:rect b="b" l="l" r="r" t="t"/>
              <a:pathLst>
                <a:path extrusionOk="0" h="3240001" w="2993176">
                  <a:moveTo>
                    <a:pt x="1299907" y="647892"/>
                  </a:moveTo>
                  <a:lnTo>
                    <a:pt x="665509" y="1620000"/>
                  </a:lnTo>
                  <a:lnTo>
                    <a:pt x="1299907" y="2592108"/>
                  </a:lnTo>
                  <a:lnTo>
                    <a:pt x="634398" y="2592108"/>
                  </a:lnTo>
                  <a:lnTo>
                    <a:pt x="0" y="1620000"/>
                  </a:lnTo>
                  <a:lnTo>
                    <a:pt x="634398" y="647892"/>
                  </a:lnTo>
                  <a:close/>
                  <a:moveTo>
                    <a:pt x="2993176" y="1620001"/>
                  </a:moveTo>
                  <a:lnTo>
                    <a:pt x="1913056" y="3240001"/>
                  </a:lnTo>
                  <a:lnTo>
                    <a:pt x="1782206" y="3043749"/>
                  </a:lnTo>
                  <a:lnTo>
                    <a:pt x="1110064" y="3043749"/>
                  </a:lnTo>
                  <a:cubicBezTo>
                    <a:pt x="1089036" y="3096599"/>
                    <a:pt x="1037333" y="3133759"/>
                    <a:pt x="976952" y="3133759"/>
                  </a:cubicBezTo>
                  <a:cubicBezTo>
                    <a:pt x="923853" y="3133759"/>
                    <a:pt x="877466" y="3105022"/>
                    <a:pt x="854540" y="3061058"/>
                  </a:cubicBezTo>
                  <a:lnTo>
                    <a:pt x="302383" y="3169763"/>
                  </a:lnTo>
                  <a:lnTo>
                    <a:pt x="302383" y="2809723"/>
                  </a:lnTo>
                  <a:lnTo>
                    <a:pt x="854540" y="2918427"/>
                  </a:lnTo>
                  <a:cubicBezTo>
                    <a:pt x="877466" y="2874463"/>
                    <a:pt x="923853" y="2845727"/>
                    <a:pt x="976952" y="2845727"/>
                  </a:cubicBezTo>
                  <a:cubicBezTo>
                    <a:pt x="1037333" y="2845727"/>
                    <a:pt x="1089036" y="2882887"/>
                    <a:pt x="1110064" y="2935737"/>
                  </a:cubicBezTo>
                  <a:lnTo>
                    <a:pt x="1710190" y="2935737"/>
                  </a:lnTo>
                  <a:lnTo>
                    <a:pt x="832936" y="1620001"/>
                  </a:lnTo>
                  <a:lnTo>
                    <a:pt x="191305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5" name="Google Shape;85;p14"/>
          <p:cNvSpPr txBox="1"/>
          <p:nvPr/>
        </p:nvSpPr>
        <p:spPr>
          <a:xfrm>
            <a:off x="714375" y="1357325"/>
            <a:ext cx="19716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Roboto"/>
                <a:ea typeface="Roboto"/>
                <a:cs typeface="Roboto"/>
                <a:sym typeface="Roboto"/>
              </a:rPr>
              <a:t>Personal 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Roboto"/>
                <a:ea typeface="Roboto"/>
                <a:cs typeface="Roboto"/>
                <a:sym typeface="Roboto"/>
              </a:rPr>
              <a:t>Statement(s)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6" name="Google Shape;86;p14"/>
          <p:cNvSpPr txBox="1"/>
          <p:nvPr/>
        </p:nvSpPr>
        <p:spPr>
          <a:xfrm>
            <a:off x="542925" y="3443300"/>
            <a:ext cx="26505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Roboto"/>
                <a:ea typeface="Roboto"/>
                <a:cs typeface="Roboto"/>
                <a:sym typeface="Roboto"/>
              </a:rPr>
              <a:t>Letters of 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Roboto"/>
                <a:ea typeface="Roboto"/>
                <a:cs typeface="Roboto"/>
                <a:sym typeface="Roboto"/>
              </a:rPr>
              <a:t>Recommendation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7" name="Google Shape;87;p14"/>
          <p:cNvSpPr txBox="1"/>
          <p:nvPr/>
        </p:nvSpPr>
        <p:spPr>
          <a:xfrm>
            <a:off x="6157925" y="1357325"/>
            <a:ext cx="23574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Roboto"/>
                <a:ea typeface="Roboto"/>
                <a:cs typeface="Roboto"/>
                <a:sym typeface="Roboto"/>
              </a:rPr>
              <a:t>Transcript(s)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8" name="Google Shape;88;p14"/>
          <p:cNvSpPr txBox="1"/>
          <p:nvPr/>
        </p:nvSpPr>
        <p:spPr>
          <a:xfrm>
            <a:off x="6350825" y="3443300"/>
            <a:ext cx="19716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Roboto"/>
                <a:ea typeface="Roboto"/>
                <a:cs typeface="Roboto"/>
                <a:sym typeface="Roboto"/>
              </a:rPr>
              <a:t>GRE Scores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latin typeface="Roboto"/>
                <a:ea typeface="Roboto"/>
                <a:cs typeface="Roboto"/>
                <a:sym typeface="Roboto"/>
              </a:rPr>
              <a:t>(if required)</a:t>
            </a:r>
            <a:endParaRPr sz="24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9" name="Google Shape;89;p14"/>
          <p:cNvSpPr txBox="1"/>
          <p:nvPr/>
        </p:nvSpPr>
        <p:spPr>
          <a:xfrm>
            <a:off x="1851300" y="2244525"/>
            <a:ext cx="5441400" cy="1293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Deceptively Simple: </a:t>
            </a:r>
            <a:endParaRPr b="1" sz="3600">
              <a:solidFill>
                <a:srgbClr val="9900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rgbClr val="9900FF"/>
                </a:solidFill>
                <a:latin typeface="Calibri"/>
                <a:ea typeface="Calibri"/>
                <a:cs typeface="Calibri"/>
                <a:sym typeface="Calibri"/>
              </a:rPr>
              <a:t>Need to Create Your Story</a:t>
            </a:r>
            <a:endParaRPr b="1" sz="3600">
              <a:solidFill>
                <a:srgbClr val="99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4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2"/>
          <p:cNvSpPr txBox="1"/>
          <p:nvPr>
            <p:ph type="title"/>
          </p:nvPr>
        </p:nvSpPr>
        <p:spPr>
          <a:xfrm>
            <a:off x="628650" y="274638"/>
            <a:ext cx="7886700" cy="99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000"/>
              <a:t>Creating a Strong Resume</a:t>
            </a:r>
            <a:endParaRPr sz="4000"/>
          </a:p>
        </p:txBody>
      </p:sp>
      <p:sp>
        <p:nvSpPr>
          <p:cNvPr id="222" name="Google Shape;222;p32"/>
          <p:cNvSpPr txBox="1"/>
          <p:nvPr/>
        </p:nvSpPr>
        <p:spPr>
          <a:xfrm>
            <a:off x="628650" y="1099625"/>
            <a:ext cx="7539000" cy="378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b="1" i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Opportunity to provide more information than just the personal statement</a:t>
            </a:r>
            <a:endParaRPr b="1" i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provide more information on specific job activities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provide information about technical extracurricular activities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2" marL="1371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■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Including links to online presence and portfolio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provide information about specific technical skills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●"/>
            </a:pPr>
            <a:r>
              <a:rPr b="1" i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 succinct and use active words</a:t>
            </a:r>
            <a:endParaRPr b="1" i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Own your contributions and successes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Discuss independent and creative work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○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Specify leadership and collaborative experiences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32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3"/>
          <p:cNvSpPr txBox="1"/>
          <p:nvPr>
            <p:ph type="title"/>
          </p:nvPr>
        </p:nvSpPr>
        <p:spPr>
          <a:xfrm>
            <a:off x="628650" y="261463"/>
            <a:ext cx="7886700" cy="993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/>
              <a:t>Resumé vs CV </a:t>
            </a:r>
            <a:r>
              <a:rPr lang="en-US" sz="4000"/>
              <a:t>(curriculum vitae)</a:t>
            </a:r>
            <a:endParaRPr sz="4000"/>
          </a:p>
        </p:txBody>
      </p:sp>
      <p:sp>
        <p:nvSpPr>
          <p:cNvPr id="230" name="Google Shape;230;p33"/>
          <p:cNvSpPr txBox="1"/>
          <p:nvPr/>
        </p:nvSpPr>
        <p:spPr>
          <a:xfrm>
            <a:off x="886025" y="1065975"/>
            <a:ext cx="7701000" cy="357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Calibri"/>
              <a:buChar char="●"/>
            </a:pPr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A resume is concise, brings up skills and experiences.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Calibri"/>
              <a:buChar char="●"/>
            </a:pPr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A CV is longer and includes more details.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pPr indent="-368300" lvl="1" marL="914400" rtl="0" algn="l">
              <a:spcBef>
                <a:spcPts val="0"/>
              </a:spcBef>
              <a:spcAft>
                <a:spcPts val="0"/>
              </a:spcAft>
              <a:buSzPts val="2200"/>
              <a:buFont typeface="Calibri"/>
              <a:buChar char="○"/>
            </a:pPr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Academics use CVs.  Can be many pages long and cover research, teaching and service </a:t>
            </a:r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activities.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Calibri"/>
              <a:buChar char="●"/>
            </a:pPr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Both have to be kept up to date.  Everything relevant should be added regularly. 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Calibri"/>
              <a:buChar char="●"/>
            </a:pPr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The resumé is tailored to the specific recipient (industry, academia, granting agency, etc).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Calibri"/>
              <a:buChar char="●"/>
            </a:pPr>
            <a:r>
              <a:rPr lang="en-US" sz="2200">
                <a:latin typeface="Calibri"/>
                <a:ea typeface="Calibri"/>
                <a:cs typeface="Calibri"/>
                <a:sym typeface="Calibri"/>
              </a:rPr>
              <a:t>There are many career centers that provide examples and guidelines for resumes for different levels.</a:t>
            </a:r>
            <a:endParaRPr sz="22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Google Shape;231;p33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34"/>
          <p:cNvSpPr txBox="1"/>
          <p:nvPr>
            <p:ph type="title"/>
          </p:nvPr>
        </p:nvSpPr>
        <p:spPr>
          <a:xfrm>
            <a:off x="628650" y="274638"/>
            <a:ext cx="7886700" cy="993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/>
              <a:t>For Next Session: </a:t>
            </a:r>
            <a:r>
              <a:rPr lang="en-US" sz="3000"/>
              <a:t>Critique Personal Statement</a:t>
            </a:r>
            <a:endParaRPr sz="3000"/>
          </a:p>
        </p:txBody>
      </p:sp>
      <p:sp>
        <p:nvSpPr>
          <p:cNvPr id="238" name="Google Shape;238;p34"/>
          <p:cNvSpPr txBox="1"/>
          <p:nvPr/>
        </p:nvSpPr>
        <p:spPr>
          <a:xfrm>
            <a:off x="645625" y="1475700"/>
            <a:ext cx="7721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34"/>
          <p:cNvSpPr txBox="1"/>
          <p:nvPr>
            <p:ph idx="1" type="body"/>
          </p:nvPr>
        </p:nvSpPr>
        <p:spPr>
          <a:xfrm>
            <a:off x="628650" y="1370013"/>
            <a:ext cx="7886700" cy="3262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Calibri"/>
              <a:buChar char="•"/>
            </a:pPr>
            <a:r>
              <a:rPr lang="en-US" sz="2400"/>
              <a:t>Review sample resume and Jane Doe’s personal statement on Canvas</a:t>
            </a:r>
            <a:endParaRPr sz="2400"/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Calibri"/>
              <a:buChar char="•"/>
            </a:pPr>
            <a:r>
              <a:rPr lang="en-US" sz="2400"/>
              <a:t>Identify 3 improvements to the personal statement</a:t>
            </a:r>
            <a:endParaRPr sz="2400"/>
          </a:p>
          <a:p>
            <a:pPr indent="-3810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Calibri"/>
              <a:buChar char="•"/>
            </a:pPr>
            <a:r>
              <a:rPr lang="en-US"/>
              <a:t>Discuss your concerns and any improvements with your coach next week</a:t>
            </a:r>
            <a:endParaRPr/>
          </a:p>
          <a:p>
            <a:pPr indent="-3810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Calibri"/>
              <a:buChar char="•"/>
            </a:pPr>
            <a:r>
              <a:rPr lang="en-US" sz="2400"/>
              <a:t>Add your comments to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your groups file.</a:t>
            </a:r>
            <a:endParaRPr sz="2400"/>
          </a:p>
          <a:p>
            <a:pPr indent="-3810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Calibri"/>
              <a:buChar char="•"/>
            </a:pPr>
            <a:r>
              <a:rPr lang="en-US"/>
              <a:t>We will discuss at start of Session 3</a:t>
            </a:r>
            <a:endParaRPr/>
          </a:p>
          <a:p>
            <a:pPr indent="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240" name="Google Shape;240;p34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35"/>
          <p:cNvSpPr txBox="1"/>
          <p:nvPr>
            <p:ph type="title"/>
          </p:nvPr>
        </p:nvSpPr>
        <p:spPr>
          <a:xfrm>
            <a:off x="628650" y="274638"/>
            <a:ext cx="7886700" cy="99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600"/>
              <a:t>Writing an Effective Personal Statement</a:t>
            </a:r>
            <a:endParaRPr sz="3600"/>
          </a:p>
        </p:txBody>
      </p:sp>
      <p:sp>
        <p:nvSpPr>
          <p:cNvPr id="246" name="Google Shape;246;p35"/>
          <p:cNvSpPr txBox="1"/>
          <p:nvPr/>
        </p:nvSpPr>
        <p:spPr>
          <a:xfrm>
            <a:off x="628650" y="1190875"/>
            <a:ext cx="7886700" cy="401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●"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Describe any prior research experience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93700" lvl="0" marL="45720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●"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Describe your future research interests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93700" lvl="0" marL="45720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●"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Describe your reason for wanting to get a PhD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93700" lvl="0" marL="45720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●"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Demonstrate that you have ideas for interesting and important problems to study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93700" lvl="0" marL="45720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●"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Personalize your statement with at least one paragraph about why the department and/or specific faculty interest you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93700" lvl="0" marL="45720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Calibri"/>
              <a:buChar char="●"/>
            </a:pPr>
            <a:r>
              <a:rPr lang="en-US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Discuss any discrepancies or rough patches on your path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l"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35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36"/>
          <p:cNvSpPr txBox="1"/>
          <p:nvPr>
            <p:ph type="title"/>
          </p:nvPr>
        </p:nvSpPr>
        <p:spPr>
          <a:xfrm>
            <a:off x="628650" y="146438"/>
            <a:ext cx="7886700" cy="99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000"/>
              <a:t>What is Motivating You?</a:t>
            </a:r>
            <a:endParaRPr sz="4000"/>
          </a:p>
        </p:txBody>
      </p:sp>
      <p:sp>
        <p:nvSpPr>
          <p:cNvPr id="253" name="Google Shape;253;p36"/>
          <p:cNvSpPr txBox="1"/>
          <p:nvPr/>
        </p:nvSpPr>
        <p:spPr>
          <a:xfrm>
            <a:off x="581050" y="980075"/>
            <a:ext cx="7934400" cy="378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●"/>
            </a:pPr>
            <a:r>
              <a:rPr b="1" i="1" lang="en-US" sz="2000">
                <a:latin typeface="Calibri"/>
                <a:ea typeface="Calibri"/>
                <a:cs typeface="Calibri"/>
                <a:sym typeface="Calibri"/>
              </a:rPr>
              <a:t>Why did you go to industry after college?</a:t>
            </a:r>
            <a:endParaRPr b="1" i="1" sz="2000">
              <a:latin typeface="Calibri"/>
              <a:ea typeface="Calibri"/>
              <a:cs typeface="Calibri"/>
              <a:sym typeface="Calibri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○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Tired of studying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○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Didn't know what interested you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○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Family commitments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○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Student loan repayment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●"/>
            </a:pPr>
            <a:r>
              <a:rPr b="1" i="1" lang="en-US" sz="2000">
                <a:latin typeface="Calibri"/>
                <a:ea typeface="Calibri"/>
                <a:cs typeface="Calibri"/>
                <a:sym typeface="Calibri"/>
              </a:rPr>
              <a:t>What is motivating you to now want to pursue a PhD?</a:t>
            </a:r>
            <a:endParaRPr b="1" i="1" sz="2000">
              <a:latin typeface="Calibri"/>
              <a:ea typeface="Calibri"/>
              <a:cs typeface="Calibri"/>
              <a:sym typeface="Calibri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○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You discovered a topic you're passionate about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○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You want to work on different, more open-ended problems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○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You want to be the person determining questions being studied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○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You enjoyed research while in college and always intended to return to graduate study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" name="Google Shape;254;p36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37"/>
          <p:cNvSpPr txBox="1"/>
          <p:nvPr>
            <p:ph type="ctrTitle"/>
          </p:nvPr>
        </p:nvSpPr>
        <p:spPr>
          <a:xfrm>
            <a:off x="507799" y="725351"/>
            <a:ext cx="7439400" cy="795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1</a:t>
            </a:r>
            <a:r>
              <a:rPr b="1" lang="en-US"/>
              <a:t> Minute Exercise: Motivation</a:t>
            </a:r>
            <a:endParaRPr b="1"/>
          </a:p>
        </p:txBody>
      </p:sp>
      <p:sp>
        <p:nvSpPr>
          <p:cNvPr id="260" name="Google Shape;260;p37"/>
          <p:cNvSpPr txBox="1"/>
          <p:nvPr>
            <p:ph idx="1" type="subTitle"/>
          </p:nvPr>
        </p:nvSpPr>
        <p:spPr>
          <a:xfrm>
            <a:off x="1089212" y="1802893"/>
            <a:ext cx="6858000" cy="124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-US" sz="3000"/>
              <a:t>Write down your motivations for going to industry and now for pursuing a PhD</a:t>
            </a:r>
            <a:endParaRPr sz="3000"/>
          </a:p>
        </p:txBody>
      </p:sp>
      <p:sp>
        <p:nvSpPr>
          <p:cNvPr id="261" name="Google Shape;261;p37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38"/>
          <p:cNvSpPr txBox="1"/>
          <p:nvPr>
            <p:ph type="title"/>
          </p:nvPr>
        </p:nvSpPr>
        <p:spPr>
          <a:xfrm>
            <a:off x="628650" y="274638"/>
            <a:ext cx="7886700" cy="99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400"/>
              <a:t>Weaving Pieces Together to Tell Your Research Path Story</a:t>
            </a:r>
            <a:endParaRPr sz="3400"/>
          </a:p>
        </p:txBody>
      </p:sp>
      <p:sp>
        <p:nvSpPr>
          <p:cNvPr id="267" name="Google Shape;267;p38"/>
          <p:cNvSpPr txBox="1"/>
          <p:nvPr/>
        </p:nvSpPr>
        <p:spPr>
          <a:xfrm>
            <a:off x="803600" y="1282425"/>
            <a:ext cx="7662600" cy="378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Use answers to earlier questions: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●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How have your experiences (in research, industry, extra-curricular activities) shaped your motivation to get a PhD?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●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have your experiences shaped what interests you?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●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How have your experiences helped you develop skills needed to get a PhD in chosen area?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○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Technical skills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○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Soft skills (e.g., leadership, collaboration, communication)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55600" lvl="1" marL="914400" rtl="0" algn="l"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○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Personal characteristics (e.g., persistence, initiative)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Calibri"/>
              <a:buChar char="●"/>
            </a:pPr>
            <a:r>
              <a:rPr lang="en-US" sz="2000">
                <a:latin typeface="Calibri"/>
                <a:ea typeface="Calibri"/>
                <a:cs typeface="Calibri"/>
                <a:sym typeface="Calibri"/>
              </a:rPr>
              <a:t>How has recovery from failure strengthened your ability or commitment to pursuing research?</a:t>
            </a:r>
            <a:endParaRPr sz="20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8" name="Google Shape;268;p38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9"/>
          <p:cNvSpPr txBox="1"/>
          <p:nvPr>
            <p:ph type="ctrTitle"/>
          </p:nvPr>
        </p:nvSpPr>
        <p:spPr>
          <a:xfrm>
            <a:off x="1089212" y="1077045"/>
            <a:ext cx="6858000" cy="63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 sz="3600"/>
              <a:t>2 </a:t>
            </a:r>
            <a:r>
              <a:rPr b="1" lang="en-US" sz="3600"/>
              <a:t>Minute Exercise: Reflections</a:t>
            </a:r>
            <a:endParaRPr b="1" sz="3600"/>
          </a:p>
        </p:txBody>
      </p:sp>
      <p:sp>
        <p:nvSpPr>
          <p:cNvPr id="274" name="Google Shape;274;p39"/>
          <p:cNvSpPr txBox="1"/>
          <p:nvPr>
            <p:ph idx="1" type="subTitle"/>
          </p:nvPr>
        </p:nvSpPr>
        <p:spPr>
          <a:xfrm>
            <a:off x="975962" y="2118093"/>
            <a:ext cx="6858000" cy="124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-US"/>
              <a:t>Reflect on the questions listed on the previous page, making connections</a:t>
            </a:r>
            <a:endParaRPr/>
          </a:p>
        </p:txBody>
      </p:sp>
      <p:sp>
        <p:nvSpPr>
          <p:cNvPr id="275" name="Google Shape;275;p39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40"/>
          <p:cNvSpPr txBox="1"/>
          <p:nvPr>
            <p:ph type="ctrTitle"/>
          </p:nvPr>
        </p:nvSpPr>
        <p:spPr>
          <a:xfrm>
            <a:off x="1089212" y="1077045"/>
            <a:ext cx="6858000" cy="6330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/>
              <a:t>Breakout Rooms</a:t>
            </a:r>
            <a:endParaRPr b="1"/>
          </a:p>
        </p:txBody>
      </p:sp>
      <p:sp>
        <p:nvSpPr>
          <p:cNvPr id="282" name="Google Shape;282;p40"/>
          <p:cNvSpPr txBox="1"/>
          <p:nvPr>
            <p:ph idx="1" type="subTitle"/>
          </p:nvPr>
        </p:nvSpPr>
        <p:spPr>
          <a:xfrm>
            <a:off x="1089200" y="1802903"/>
            <a:ext cx="7122300" cy="1746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Discuss one </a:t>
            </a:r>
            <a:r>
              <a:rPr lang="en-US"/>
              <a:t>personal</a:t>
            </a:r>
            <a:r>
              <a:rPr lang="en-US"/>
              <a:t> strength or challenge you overcame that you may highlight in your Personal Statement</a:t>
            </a:r>
            <a:endParaRPr/>
          </a:p>
        </p:txBody>
      </p:sp>
      <p:sp>
        <p:nvSpPr>
          <p:cNvPr id="283" name="Google Shape;283;p40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41"/>
          <p:cNvSpPr txBox="1"/>
          <p:nvPr>
            <p:ph type="title"/>
          </p:nvPr>
        </p:nvSpPr>
        <p:spPr>
          <a:xfrm>
            <a:off x="628650" y="274638"/>
            <a:ext cx="7886700" cy="993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/>
              <a:t>Writing the Personal Statement will be harder than you expect and take more time </a:t>
            </a:r>
            <a:endParaRPr sz="3200"/>
          </a:p>
        </p:txBody>
      </p:sp>
      <p:sp>
        <p:nvSpPr>
          <p:cNvPr id="290" name="Google Shape;290;p41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91" name="Google Shape;291;p41"/>
          <p:cNvSpPr txBox="1"/>
          <p:nvPr/>
        </p:nvSpPr>
        <p:spPr>
          <a:xfrm>
            <a:off x="628650" y="1183300"/>
            <a:ext cx="7728600" cy="396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/>
              <a:t>S</a:t>
            </a:r>
            <a:r>
              <a:rPr lang="en-US" sz="1800"/>
              <a:t>end a clear and precise </a:t>
            </a:r>
            <a:r>
              <a:rPr lang="en-US" sz="1800"/>
              <a:t>message</a:t>
            </a:r>
            <a:r>
              <a:rPr lang="en-US" sz="1800"/>
              <a:t> about you and your research </a:t>
            </a:r>
            <a:r>
              <a:rPr lang="en-US" sz="1800"/>
              <a:t>potential</a:t>
            </a:r>
            <a:r>
              <a:rPr lang="en-US" sz="1800"/>
              <a:t> and your research interests </a:t>
            </a:r>
            <a:endParaRPr sz="1800"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-US" sz="1800"/>
              <a:t>Can be hard to do within a word/page limit </a:t>
            </a:r>
            <a:endParaRPr sz="1800"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-US" sz="1800"/>
              <a:t>Material prepared for CSGrad4US applications was often an essay about applicant's life journey </a:t>
            </a:r>
            <a:endParaRPr sz="1800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/>
              <a:t>You don’t know the audience</a:t>
            </a:r>
            <a:endParaRPr sz="1800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/>
              <a:t>Coach will give feedback, but don’t expect rewrites</a:t>
            </a:r>
            <a:endParaRPr sz="1800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/>
              <a:t>Make use of </a:t>
            </a:r>
            <a:r>
              <a:rPr lang="en-US" sz="1800"/>
              <a:t>writing</a:t>
            </a:r>
            <a:r>
              <a:rPr lang="en-US" sz="1800"/>
              <a:t> </a:t>
            </a:r>
            <a:r>
              <a:rPr lang="en-US" sz="1800"/>
              <a:t>resources</a:t>
            </a:r>
            <a:endParaRPr sz="1800"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-US" sz="1800"/>
              <a:t>Online resources</a:t>
            </a:r>
            <a:endParaRPr sz="1800"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-US" sz="1800"/>
              <a:t>A </a:t>
            </a:r>
            <a:r>
              <a:rPr lang="en-US" sz="1800"/>
              <a:t>professional</a:t>
            </a:r>
            <a:r>
              <a:rPr lang="en-US" sz="1800"/>
              <a:t> writer/writer friend</a:t>
            </a:r>
            <a:endParaRPr sz="1800"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-US" sz="1800"/>
              <a:t>Books </a:t>
            </a:r>
            <a:endParaRPr sz="1800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/>
              <a:t>Start early and revise frequently based on feedback</a:t>
            </a:r>
            <a:endParaRPr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 txBox="1"/>
          <p:nvPr>
            <p:ph type="title"/>
          </p:nvPr>
        </p:nvSpPr>
        <p:spPr>
          <a:xfrm>
            <a:off x="628650" y="274638"/>
            <a:ext cx="7886700" cy="99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000"/>
              <a:t>Learning Objectives</a:t>
            </a:r>
            <a:endParaRPr sz="4000"/>
          </a:p>
        </p:txBody>
      </p:sp>
      <p:sp>
        <p:nvSpPr>
          <p:cNvPr id="96" name="Google Shape;96;p15"/>
          <p:cNvSpPr txBox="1"/>
          <p:nvPr>
            <p:ph idx="1" type="body"/>
          </p:nvPr>
        </p:nvSpPr>
        <p:spPr>
          <a:xfrm>
            <a:off x="261250" y="1370013"/>
            <a:ext cx="3867000" cy="32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575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2400" u="sng"/>
              <a:t>Describe What Schools Want</a:t>
            </a:r>
            <a:endParaRPr sz="2400" u="sng"/>
          </a:p>
          <a:p>
            <a:pPr indent="-28575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2400" u="sng"/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Application logistics</a:t>
            </a:r>
            <a:endParaRPr sz="2400"/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Evidence of experience</a:t>
            </a:r>
            <a:endParaRPr sz="2400"/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Evidence of skill set</a:t>
            </a:r>
            <a:endParaRPr sz="2400"/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Evidence of mindset</a:t>
            </a:r>
            <a:endParaRPr sz="2400"/>
          </a:p>
        </p:txBody>
      </p:sp>
      <p:sp>
        <p:nvSpPr>
          <p:cNvPr id="97" name="Google Shape;97;p15"/>
          <p:cNvSpPr txBox="1"/>
          <p:nvPr>
            <p:ph idx="2" type="body"/>
          </p:nvPr>
        </p:nvSpPr>
        <p:spPr>
          <a:xfrm>
            <a:off x="4253800" y="1370025"/>
            <a:ext cx="4820400" cy="32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575" lvl="0" marL="571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2400" u="sng"/>
              <a:t>Brainstorm What You Have</a:t>
            </a:r>
            <a:endParaRPr sz="2400" u="sng"/>
          </a:p>
          <a:p>
            <a:pPr indent="-28575" lvl="0" marL="571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2400"/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Research &amp; industry experiences</a:t>
            </a:r>
            <a:endParaRPr sz="2400"/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Advisors/mentors/bosses</a:t>
            </a:r>
            <a:endParaRPr sz="2400"/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Technical skills</a:t>
            </a:r>
            <a:endParaRPr sz="2400"/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Work personality </a:t>
            </a:r>
            <a:endParaRPr sz="2400"/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Your research story &amp; passion</a:t>
            </a:r>
            <a:endParaRPr sz="2400"/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Your coach</a:t>
            </a:r>
            <a:endParaRPr sz="2400"/>
          </a:p>
        </p:txBody>
      </p:sp>
      <p:sp>
        <p:nvSpPr>
          <p:cNvPr id="98" name="Google Shape;98;p15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42"/>
          <p:cNvSpPr txBox="1"/>
          <p:nvPr>
            <p:ph type="title"/>
          </p:nvPr>
        </p:nvSpPr>
        <p:spPr>
          <a:xfrm>
            <a:off x="399450" y="133750"/>
            <a:ext cx="8227500" cy="99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/>
              <a:t>Personal Statement and more: Selected resources</a:t>
            </a:r>
            <a:endParaRPr sz="3000"/>
          </a:p>
        </p:txBody>
      </p:sp>
      <p:sp>
        <p:nvSpPr>
          <p:cNvPr id="298" name="Google Shape;298;p42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99" name="Google Shape;299;p42"/>
          <p:cNvSpPr txBox="1"/>
          <p:nvPr>
            <p:ph idx="4294967295" type="subTitle"/>
          </p:nvPr>
        </p:nvSpPr>
        <p:spPr>
          <a:xfrm>
            <a:off x="346950" y="1022250"/>
            <a:ext cx="8332500" cy="383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10000"/>
          </a:bodyPr>
          <a:lstStyle/>
          <a:p>
            <a:pPr indent="-347345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200" u="sng">
                <a:solidFill>
                  <a:schemeClr val="hlink"/>
                </a:solidFill>
                <a:hlinkClick r:id="rId3"/>
              </a:rPr>
              <a:t>How to Write a Bad Statement for a Computer Science Ph.D. Admissions Application</a:t>
            </a:r>
            <a:r>
              <a:rPr lang="en-US" sz="2200"/>
              <a:t> by Andy Pavlo (CMU)</a:t>
            </a:r>
            <a:endParaRPr sz="2200"/>
          </a:p>
          <a:p>
            <a:pPr indent="-347344" lvl="1" marL="9144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200"/>
              <a:t>May be amusing to read, but we see such statements every year</a:t>
            </a:r>
            <a:endParaRPr sz="2200"/>
          </a:p>
          <a:p>
            <a:pPr indent="-347345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200" u="sng">
                <a:solidFill>
                  <a:schemeClr val="hlink"/>
                </a:solidFill>
                <a:hlinkClick r:id="rId4"/>
              </a:rPr>
              <a:t>Applying to Ph.D. Programs in Computer Science</a:t>
            </a:r>
            <a:r>
              <a:rPr lang="en-US" sz="2200"/>
              <a:t> by Mor Harchol-Balter (CMU)</a:t>
            </a:r>
            <a:endParaRPr sz="2200"/>
          </a:p>
          <a:p>
            <a:pPr indent="-347344" lvl="1" marL="9144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200"/>
              <a:t>Aligns well with material we present; </a:t>
            </a:r>
            <a:r>
              <a:rPr lang="en-US" sz="2200"/>
              <a:t>obviously</a:t>
            </a:r>
            <a:r>
              <a:rPr lang="en-US" sz="2200"/>
              <a:t> some 2014 info is no longer current </a:t>
            </a:r>
            <a:endParaRPr sz="2200"/>
          </a:p>
          <a:p>
            <a:pPr indent="-347345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200" u="sng">
                <a:solidFill>
                  <a:schemeClr val="hlink"/>
                </a:solidFill>
                <a:hlinkClick r:id="rId5"/>
              </a:rPr>
              <a:t>Example</a:t>
            </a:r>
            <a:r>
              <a:rPr lang="en-US" sz="2200"/>
              <a:t> of a personal statement written by a student who was </a:t>
            </a:r>
            <a:r>
              <a:rPr lang="en-US" sz="2200"/>
              <a:t>accepted</a:t>
            </a:r>
            <a:r>
              <a:rPr lang="en-US" sz="2200"/>
              <a:t> and enrolled (2016), made </a:t>
            </a:r>
            <a:r>
              <a:rPr lang="en-US" sz="2200"/>
              <a:t>available</a:t>
            </a:r>
            <a:r>
              <a:rPr lang="en-US" sz="2200"/>
              <a:t> by MIT EECS </a:t>
            </a:r>
            <a:r>
              <a:rPr lang="en-US" sz="2200" u="sng">
                <a:solidFill>
                  <a:schemeClr val="hlink"/>
                </a:solidFill>
                <a:hlinkClick r:id="rId6"/>
              </a:rPr>
              <a:t>Communication Lab</a:t>
            </a:r>
            <a:endParaRPr sz="2200"/>
          </a:p>
          <a:p>
            <a:pPr indent="-347345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 sz="2200" u="sng">
                <a:solidFill>
                  <a:schemeClr val="hlink"/>
                </a:solidFill>
                <a:hlinkClick r:id="rId7"/>
              </a:rPr>
              <a:t>Graduate Admissions Essays</a:t>
            </a:r>
            <a:r>
              <a:rPr lang="en-US" sz="2200"/>
              <a:t> by Donald Asher (4th edition)</a:t>
            </a:r>
            <a:endParaRPr sz="2200"/>
          </a:p>
          <a:p>
            <a:pPr indent="-347344" lvl="1" marL="91440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ct val="100000"/>
              <a:buChar char="•"/>
            </a:pPr>
            <a:r>
              <a:rPr lang="en-US" sz="2200"/>
              <a:t>Book that is not specific to computing, but has useful general advice and examples</a:t>
            </a:r>
            <a:endParaRPr sz="22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43"/>
          <p:cNvSpPr txBox="1"/>
          <p:nvPr>
            <p:ph type="title"/>
          </p:nvPr>
        </p:nvSpPr>
        <p:spPr>
          <a:xfrm>
            <a:off x="628650" y="205613"/>
            <a:ext cx="7886700" cy="993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latin typeface="Roboto"/>
                <a:ea typeface="Roboto"/>
                <a:cs typeface="Roboto"/>
                <a:sym typeface="Roboto"/>
              </a:rPr>
              <a:t>Getting Strong Letters of Recommendation</a:t>
            </a:r>
            <a:endParaRPr/>
          </a:p>
        </p:txBody>
      </p:sp>
      <p:grpSp>
        <p:nvGrpSpPr>
          <p:cNvPr id="306" name="Google Shape;306;p43"/>
          <p:cNvGrpSpPr/>
          <p:nvPr/>
        </p:nvGrpSpPr>
        <p:grpSpPr>
          <a:xfrm>
            <a:off x="161020" y="1046304"/>
            <a:ext cx="1977210" cy="1542224"/>
            <a:chOff x="742523" y="1597585"/>
            <a:chExt cx="2196900" cy="2196900"/>
          </a:xfrm>
        </p:grpSpPr>
        <p:sp>
          <p:nvSpPr>
            <p:cNvPr id="307" name="Google Shape;307;p43"/>
            <p:cNvSpPr/>
            <p:nvPr/>
          </p:nvSpPr>
          <p:spPr>
            <a:xfrm>
              <a:off x="742523" y="1597585"/>
              <a:ext cx="2196900" cy="2196900"/>
            </a:xfrm>
            <a:prstGeom prst="diamond">
              <a:avLst/>
            </a:prstGeom>
            <a:solidFill>
              <a:srgbClr val="1CBBB4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8" name="Google Shape;308;p43"/>
            <p:cNvSpPr/>
            <p:nvPr/>
          </p:nvSpPr>
          <p:spPr>
            <a:xfrm>
              <a:off x="1619455" y="2495352"/>
              <a:ext cx="445500" cy="417027"/>
            </a:xfrm>
            <a:custGeom>
              <a:rect b="b" l="l" r="r" t="t"/>
              <a:pathLst>
                <a:path extrusionOk="0" h="3032924" w="3239999">
                  <a:moveTo>
                    <a:pt x="1576606" y="2778202"/>
                  </a:moveTo>
                  <a:cubicBezTo>
                    <a:pt x="1576606" y="2778795"/>
                    <a:pt x="1663394" y="2792670"/>
                    <a:pt x="1663394" y="2778202"/>
                  </a:cubicBezTo>
                  <a:lnTo>
                    <a:pt x="1663394" y="2776423"/>
                  </a:lnTo>
                  <a:cubicBezTo>
                    <a:pt x="2185083" y="2605634"/>
                    <a:pt x="2444552" y="2500589"/>
                    <a:pt x="2991331" y="2709748"/>
                  </a:cubicBezTo>
                  <a:lnTo>
                    <a:pt x="3000856" y="526981"/>
                  </a:lnTo>
                  <a:lnTo>
                    <a:pt x="2855082" y="526981"/>
                  </a:lnTo>
                  <a:cubicBezTo>
                    <a:pt x="2857178" y="1175360"/>
                    <a:pt x="2859273" y="1823738"/>
                    <a:pt x="2861369" y="2472117"/>
                  </a:cubicBezTo>
                  <a:cubicBezTo>
                    <a:pt x="2483869" y="2318121"/>
                    <a:pt x="2052449" y="2439541"/>
                    <a:pt x="1663394" y="2765302"/>
                  </a:cubicBezTo>
                  <a:lnTo>
                    <a:pt x="1663394" y="526981"/>
                  </a:lnTo>
                  <a:lnTo>
                    <a:pt x="1663394" y="430441"/>
                  </a:lnTo>
                  <a:lnTo>
                    <a:pt x="1663394" y="402054"/>
                  </a:lnTo>
                  <a:cubicBezTo>
                    <a:pt x="1896442" y="149589"/>
                    <a:pt x="2115835" y="2106"/>
                    <a:pt x="2406065" y="22"/>
                  </a:cubicBezTo>
                  <a:cubicBezTo>
                    <a:pt x="2537987" y="-925"/>
                    <a:pt x="2684544" y="28169"/>
                    <a:pt x="2853673" y="91100"/>
                  </a:cubicBezTo>
                  <a:cubicBezTo>
                    <a:pt x="2854039" y="204214"/>
                    <a:pt x="2854404" y="317327"/>
                    <a:pt x="2854770" y="430441"/>
                  </a:cubicBezTo>
                  <a:lnTo>
                    <a:pt x="3120669" y="428517"/>
                  </a:lnTo>
                  <a:lnTo>
                    <a:pt x="3120669" y="738345"/>
                  </a:lnTo>
                  <a:lnTo>
                    <a:pt x="3239999" y="738345"/>
                  </a:lnTo>
                  <a:lnTo>
                    <a:pt x="3239999" y="3032924"/>
                  </a:lnTo>
                  <a:lnTo>
                    <a:pt x="0" y="3032924"/>
                  </a:lnTo>
                  <a:lnTo>
                    <a:pt x="0" y="738345"/>
                  </a:lnTo>
                  <a:lnTo>
                    <a:pt x="102477" y="738345"/>
                  </a:lnTo>
                  <a:lnTo>
                    <a:pt x="102477" y="428517"/>
                  </a:lnTo>
                  <a:lnTo>
                    <a:pt x="385229" y="430441"/>
                  </a:lnTo>
                  <a:cubicBezTo>
                    <a:pt x="385595" y="317327"/>
                    <a:pt x="385960" y="204214"/>
                    <a:pt x="386326" y="91100"/>
                  </a:cubicBezTo>
                  <a:cubicBezTo>
                    <a:pt x="555455" y="28169"/>
                    <a:pt x="702013" y="-925"/>
                    <a:pt x="833935" y="22"/>
                  </a:cubicBezTo>
                  <a:cubicBezTo>
                    <a:pt x="1124164" y="2106"/>
                    <a:pt x="1343558" y="149589"/>
                    <a:pt x="1576606" y="402054"/>
                  </a:cubicBezTo>
                  <a:lnTo>
                    <a:pt x="1576606" y="430441"/>
                  </a:lnTo>
                  <a:lnTo>
                    <a:pt x="1576606" y="526981"/>
                  </a:lnTo>
                  <a:lnTo>
                    <a:pt x="1576606" y="2765302"/>
                  </a:lnTo>
                  <a:cubicBezTo>
                    <a:pt x="1187550" y="2439541"/>
                    <a:pt x="756130" y="2318121"/>
                    <a:pt x="378630" y="2472117"/>
                  </a:cubicBezTo>
                  <a:lnTo>
                    <a:pt x="384918" y="526981"/>
                  </a:lnTo>
                  <a:lnTo>
                    <a:pt x="239143" y="526981"/>
                  </a:lnTo>
                  <a:lnTo>
                    <a:pt x="229618" y="2690698"/>
                  </a:lnTo>
                  <a:cubicBezTo>
                    <a:pt x="773243" y="2466244"/>
                    <a:pt x="1081748" y="2626096"/>
                    <a:pt x="1576606" y="277642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09" name="Google Shape;309;p43"/>
          <p:cNvGrpSpPr/>
          <p:nvPr/>
        </p:nvGrpSpPr>
        <p:grpSpPr>
          <a:xfrm>
            <a:off x="2396368" y="1046250"/>
            <a:ext cx="1977210" cy="1542224"/>
            <a:chOff x="2380130" y="1583904"/>
            <a:chExt cx="2196900" cy="2196900"/>
          </a:xfrm>
        </p:grpSpPr>
        <p:sp>
          <p:nvSpPr>
            <p:cNvPr id="310" name="Google Shape;310;p43"/>
            <p:cNvSpPr/>
            <p:nvPr/>
          </p:nvSpPr>
          <p:spPr>
            <a:xfrm>
              <a:off x="2380130" y="1583904"/>
              <a:ext cx="2196900" cy="2196900"/>
            </a:xfrm>
            <a:prstGeom prst="diamond">
              <a:avLst/>
            </a:prstGeom>
            <a:solidFill>
              <a:srgbClr val="FEB856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1" name="Google Shape;311;p43"/>
            <p:cNvSpPr/>
            <p:nvPr/>
          </p:nvSpPr>
          <p:spPr>
            <a:xfrm>
              <a:off x="3230856" y="2429174"/>
              <a:ext cx="494100" cy="494100"/>
            </a:xfrm>
            <a:custGeom>
              <a:rect b="b" l="l" r="r" t="t"/>
              <a:pathLst>
                <a:path extrusionOk="0" h="3240000" w="3240000">
                  <a:moveTo>
                    <a:pt x="401869" y="2055482"/>
                  </a:moveTo>
                  <a:lnTo>
                    <a:pt x="869869" y="2055482"/>
                  </a:lnTo>
                  <a:lnTo>
                    <a:pt x="869869" y="2919482"/>
                  </a:lnTo>
                  <a:lnTo>
                    <a:pt x="401869" y="2919482"/>
                  </a:lnTo>
                  <a:close/>
                  <a:moveTo>
                    <a:pt x="1121949" y="1695482"/>
                  </a:moveTo>
                  <a:lnTo>
                    <a:pt x="1589949" y="1695482"/>
                  </a:lnTo>
                  <a:lnTo>
                    <a:pt x="1589949" y="2919482"/>
                  </a:lnTo>
                  <a:lnTo>
                    <a:pt x="1121949" y="2919482"/>
                  </a:lnTo>
                  <a:close/>
                  <a:moveTo>
                    <a:pt x="1842029" y="1335482"/>
                  </a:moveTo>
                  <a:lnTo>
                    <a:pt x="2310029" y="1335482"/>
                  </a:lnTo>
                  <a:lnTo>
                    <a:pt x="2310029" y="2919482"/>
                  </a:lnTo>
                  <a:lnTo>
                    <a:pt x="1842029" y="2919482"/>
                  </a:lnTo>
                  <a:close/>
                  <a:moveTo>
                    <a:pt x="2562109" y="975482"/>
                  </a:moveTo>
                  <a:lnTo>
                    <a:pt x="3030109" y="975482"/>
                  </a:lnTo>
                  <a:lnTo>
                    <a:pt x="3030109" y="2919482"/>
                  </a:lnTo>
                  <a:lnTo>
                    <a:pt x="2562109" y="2919482"/>
                  </a:lnTo>
                  <a:close/>
                  <a:moveTo>
                    <a:pt x="2321888" y="224805"/>
                  </a:moveTo>
                  <a:lnTo>
                    <a:pt x="2880631" y="247420"/>
                  </a:lnTo>
                  <a:lnTo>
                    <a:pt x="2620844" y="742612"/>
                  </a:lnTo>
                  <a:lnTo>
                    <a:pt x="2546105" y="613161"/>
                  </a:lnTo>
                  <a:lnTo>
                    <a:pt x="541555" y="1770488"/>
                  </a:lnTo>
                  <a:lnTo>
                    <a:pt x="392077" y="1511585"/>
                  </a:lnTo>
                  <a:lnTo>
                    <a:pt x="2396627" y="354257"/>
                  </a:lnTo>
                  <a:close/>
                  <a:moveTo>
                    <a:pt x="0" y="0"/>
                  </a:moveTo>
                  <a:lnTo>
                    <a:pt x="180000" y="0"/>
                  </a:lnTo>
                  <a:lnTo>
                    <a:pt x="180000" y="3059999"/>
                  </a:lnTo>
                  <a:lnTo>
                    <a:pt x="3240000" y="3059999"/>
                  </a:lnTo>
                  <a:lnTo>
                    <a:pt x="3240000" y="3239999"/>
                  </a:lnTo>
                  <a:lnTo>
                    <a:pt x="180000" y="3239999"/>
                  </a:lnTo>
                  <a:lnTo>
                    <a:pt x="180000" y="3240000"/>
                  </a:lnTo>
                  <a:lnTo>
                    <a:pt x="0" y="3240000"/>
                  </a:lnTo>
                  <a:lnTo>
                    <a:pt x="0" y="3239999"/>
                  </a:lnTo>
                  <a:lnTo>
                    <a:pt x="0" y="305999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12" name="Google Shape;312;p43"/>
          <p:cNvGrpSpPr/>
          <p:nvPr/>
        </p:nvGrpSpPr>
        <p:grpSpPr>
          <a:xfrm>
            <a:off x="4631715" y="1051770"/>
            <a:ext cx="1977210" cy="1542224"/>
            <a:chOff x="4270535" y="1597585"/>
            <a:chExt cx="2196900" cy="2196900"/>
          </a:xfrm>
        </p:grpSpPr>
        <p:sp>
          <p:nvSpPr>
            <p:cNvPr id="313" name="Google Shape;313;p43"/>
            <p:cNvSpPr/>
            <p:nvPr/>
          </p:nvSpPr>
          <p:spPr>
            <a:xfrm>
              <a:off x="4270535" y="1597585"/>
              <a:ext cx="2196900" cy="2196900"/>
            </a:xfrm>
            <a:prstGeom prst="diamond">
              <a:avLst/>
            </a:prstGeom>
            <a:solidFill>
              <a:srgbClr val="1CBBB4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4" name="Google Shape;314;p43"/>
            <p:cNvSpPr/>
            <p:nvPr/>
          </p:nvSpPr>
          <p:spPr>
            <a:xfrm>
              <a:off x="5118805" y="2390120"/>
              <a:ext cx="499556" cy="605409"/>
            </a:xfrm>
            <a:custGeom>
              <a:rect b="b" l="l" r="r" t="t"/>
              <a:pathLst>
                <a:path extrusionOk="0" h="3228846" w="2664297">
                  <a:moveTo>
                    <a:pt x="2006233" y="1910002"/>
                  </a:moveTo>
                  <a:cubicBezTo>
                    <a:pt x="2195393" y="2270441"/>
                    <a:pt x="2396463" y="2592453"/>
                    <a:pt x="2218318" y="2693318"/>
                  </a:cubicBezTo>
                  <a:cubicBezTo>
                    <a:pt x="1760490" y="2959655"/>
                    <a:pt x="875097" y="3011972"/>
                    <a:pt x="413381" y="2693318"/>
                  </a:cubicBezTo>
                  <a:cubicBezTo>
                    <a:pt x="278026" y="2578660"/>
                    <a:pt x="448417" y="2270210"/>
                    <a:pt x="622358" y="1918652"/>
                  </a:cubicBezTo>
                  <a:close/>
                  <a:moveTo>
                    <a:pt x="998355" y="318176"/>
                  </a:moveTo>
                  <a:lnTo>
                    <a:pt x="1054483" y="938365"/>
                  </a:lnTo>
                  <a:cubicBezTo>
                    <a:pt x="1073419" y="1202005"/>
                    <a:pt x="-94533" y="2544942"/>
                    <a:pt x="263185" y="2803859"/>
                  </a:cubicBezTo>
                  <a:cubicBezTo>
                    <a:pt x="799752" y="3120272"/>
                    <a:pt x="1828684" y="3068324"/>
                    <a:pt x="2360732" y="2803859"/>
                  </a:cubicBezTo>
                  <a:cubicBezTo>
                    <a:pt x="2817826" y="2582721"/>
                    <a:pt x="1567592" y="1249230"/>
                    <a:pt x="1559424" y="938364"/>
                  </a:cubicBezTo>
                  <a:lnTo>
                    <a:pt x="1635785" y="320808"/>
                  </a:lnTo>
                  <a:lnTo>
                    <a:pt x="1616510" y="323841"/>
                  </a:lnTo>
                  <a:cubicBezTo>
                    <a:pt x="1541035" y="362546"/>
                    <a:pt x="1432716" y="386340"/>
                    <a:pt x="1312455" y="386340"/>
                  </a:cubicBezTo>
                  <a:cubicBezTo>
                    <a:pt x="1186664" y="386340"/>
                    <a:pt x="1073940" y="360308"/>
                    <a:pt x="998355" y="318176"/>
                  </a:cubicBezTo>
                  <a:close/>
                  <a:moveTo>
                    <a:pt x="1312455" y="60748"/>
                  </a:moveTo>
                  <a:cubicBezTo>
                    <a:pt x="1155275" y="60748"/>
                    <a:pt x="1027857" y="120035"/>
                    <a:pt x="1027857" y="193171"/>
                  </a:cubicBezTo>
                  <a:cubicBezTo>
                    <a:pt x="1027857" y="266307"/>
                    <a:pt x="1155275" y="325594"/>
                    <a:pt x="1312455" y="325594"/>
                  </a:cubicBezTo>
                  <a:cubicBezTo>
                    <a:pt x="1469634" y="325594"/>
                    <a:pt x="1597052" y="266307"/>
                    <a:pt x="1597052" y="193171"/>
                  </a:cubicBezTo>
                  <a:cubicBezTo>
                    <a:pt x="1597052" y="120035"/>
                    <a:pt x="1469634" y="60748"/>
                    <a:pt x="1312455" y="60748"/>
                  </a:cubicBezTo>
                  <a:close/>
                  <a:moveTo>
                    <a:pt x="1312455" y="0"/>
                  </a:moveTo>
                  <a:cubicBezTo>
                    <a:pt x="1537130" y="0"/>
                    <a:pt x="1720121" y="83046"/>
                    <a:pt x="1726235" y="186847"/>
                  </a:cubicBezTo>
                  <a:cubicBezTo>
                    <a:pt x="1726742" y="186524"/>
                    <a:pt x="1727174" y="186120"/>
                    <a:pt x="1727606" y="185717"/>
                  </a:cubicBezTo>
                  <a:lnTo>
                    <a:pt x="1727102" y="190850"/>
                  </a:lnTo>
                  <a:cubicBezTo>
                    <a:pt x="1727595" y="191614"/>
                    <a:pt x="1727605" y="192391"/>
                    <a:pt x="1727605" y="193170"/>
                  </a:cubicBezTo>
                  <a:lnTo>
                    <a:pt x="1726271" y="199326"/>
                  </a:lnTo>
                  <a:lnTo>
                    <a:pt x="1655630" y="919826"/>
                  </a:lnTo>
                  <a:cubicBezTo>
                    <a:pt x="1665213" y="1268678"/>
                    <a:pt x="3079202" y="2735754"/>
                    <a:pt x="2542920" y="2983914"/>
                  </a:cubicBezTo>
                  <a:cubicBezTo>
                    <a:pt x="1918698" y="3280693"/>
                    <a:pt x="711513" y="3338989"/>
                    <a:pt x="81991" y="2983914"/>
                  </a:cubicBezTo>
                  <a:cubicBezTo>
                    <a:pt x="-337699" y="2693358"/>
                    <a:pt x="991496" y="1215684"/>
                    <a:pt x="969280" y="919828"/>
                  </a:cubicBezTo>
                  <a:lnTo>
                    <a:pt x="898640" y="199335"/>
                  </a:lnTo>
                  <a:cubicBezTo>
                    <a:pt x="897375" y="197339"/>
                    <a:pt x="897304" y="195258"/>
                    <a:pt x="897304" y="193170"/>
                  </a:cubicBezTo>
                  <a:lnTo>
                    <a:pt x="897808" y="190847"/>
                  </a:lnTo>
                  <a:lnTo>
                    <a:pt x="897305" y="185717"/>
                  </a:lnTo>
                  <a:lnTo>
                    <a:pt x="898687" y="186789"/>
                  </a:lnTo>
                  <a:cubicBezTo>
                    <a:pt x="904857" y="83015"/>
                    <a:pt x="1087821" y="0"/>
                    <a:pt x="131245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15" name="Google Shape;315;p43"/>
          <p:cNvGrpSpPr/>
          <p:nvPr/>
        </p:nvGrpSpPr>
        <p:grpSpPr>
          <a:xfrm>
            <a:off x="6867063" y="1051770"/>
            <a:ext cx="1977210" cy="1542224"/>
            <a:chOff x="6034540" y="1597585"/>
            <a:chExt cx="2196900" cy="2196900"/>
          </a:xfrm>
        </p:grpSpPr>
        <p:sp>
          <p:nvSpPr>
            <p:cNvPr id="316" name="Google Shape;316;p43"/>
            <p:cNvSpPr/>
            <p:nvPr/>
          </p:nvSpPr>
          <p:spPr>
            <a:xfrm>
              <a:off x="6034540" y="1597585"/>
              <a:ext cx="2196900" cy="2196900"/>
            </a:xfrm>
            <a:prstGeom prst="diamond">
              <a:avLst/>
            </a:prstGeom>
            <a:solidFill>
              <a:srgbClr val="FEB856"/>
            </a:solidFill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7" name="Google Shape;317;p43"/>
            <p:cNvSpPr/>
            <p:nvPr/>
          </p:nvSpPr>
          <p:spPr>
            <a:xfrm>
              <a:off x="6949818" y="2453460"/>
              <a:ext cx="175049" cy="461035"/>
            </a:xfrm>
            <a:custGeom>
              <a:rect b="b" l="l" r="r" t="t"/>
              <a:pathLst>
                <a:path extrusionOk="0" h="3923699" w="1489775">
                  <a:moveTo>
                    <a:pt x="280204" y="750754"/>
                  </a:moveTo>
                  <a:lnTo>
                    <a:pt x="1209570" y="750754"/>
                  </a:lnTo>
                  <a:cubicBezTo>
                    <a:pt x="1364322" y="750754"/>
                    <a:pt x="1489774" y="876206"/>
                    <a:pt x="1489774" y="1030958"/>
                  </a:cubicBezTo>
                  <a:lnTo>
                    <a:pt x="1489774" y="1293518"/>
                  </a:lnTo>
                  <a:lnTo>
                    <a:pt x="1489775" y="1293518"/>
                  </a:lnTo>
                  <a:lnTo>
                    <a:pt x="1489775" y="2063902"/>
                  </a:lnTo>
                  <a:cubicBezTo>
                    <a:pt x="1489775" y="2143440"/>
                    <a:pt x="1425297" y="2207918"/>
                    <a:pt x="1345759" y="2207918"/>
                  </a:cubicBezTo>
                  <a:cubicBezTo>
                    <a:pt x="1266221" y="2207918"/>
                    <a:pt x="1201743" y="2143440"/>
                    <a:pt x="1201743" y="2063902"/>
                  </a:cubicBezTo>
                  <a:lnTo>
                    <a:pt x="1201743" y="1390678"/>
                  </a:lnTo>
                  <a:lnTo>
                    <a:pt x="1158887" y="1390678"/>
                  </a:lnTo>
                  <a:cubicBezTo>
                    <a:pt x="1156542" y="2175018"/>
                    <a:pt x="1154198" y="2959359"/>
                    <a:pt x="1151853" y="3743699"/>
                  </a:cubicBezTo>
                  <a:cubicBezTo>
                    <a:pt x="1151853" y="3843110"/>
                    <a:pt x="1071264" y="3923699"/>
                    <a:pt x="971853" y="3923699"/>
                  </a:cubicBezTo>
                  <a:cubicBezTo>
                    <a:pt x="872442" y="3923699"/>
                    <a:pt x="791853" y="3843110"/>
                    <a:pt x="791853" y="3743699"/>
                  </a:cubicBezTo>
                  <a:lnTo>
                    <a:pt x="791853" y="2305078"/>
                  </a:lnTo>
                  <a:lnTo>
                    <a:pt x="683854" y="2305078"/>
                  </a:lnTo>
                  <a:lnTo>
                    <a:pt x="683854" y="3743698"/>
                  </a:lnTo>
                  <a:cubicBezTo>
                    <a:pt x="683854" y="3843109"/>
                    <a:pt x="603265" y="3923698"/>
                    <a:pt x="503854" y="3923698"/>
                  </a:cubicBezTo>
                  <a:cubicBezTo>
                    <a:pt x="404443" y="3923698"/>
                    <a:pt x="323854" y="3843109"/>
                    <a:pt x="323854" y="3743698"/>
                  </a:cubicBezTo>
                  <a:cubicBezTo>
                    <a:pt x="326198" y="2959358"/>
                    <a:pt x="328543" y="2175018"/>
                    <a:pt x="330887" y="1390678"/>
                  </a:cubicBezTo>
                  <a:lnTo>
                    <a:pt x="288033" y="1390678"/>
                  </a:lnTo>
                  <a:lnTo>
                    <a:pt x="288033" y="2063902"/>
                  </a:lnTo>
                  <a:cubicBezTo>
                    <a:pt x="288033" y="2143440"/>
                    <a:pt x="223555" y="2207918"/>
                    <a:pt x="144017" y="2207918"/>
                  </a:cubicBezTo>
                  <a:cubicBezTo>
                    <a:pt x="64479" y="2207918"/>
                    <a:pt x="1" y="2143440"/>
                    <a:pt x="1" y="2063902"/>
                  </a:cubicBezTo>
                  <a:lnTo>
                    <a:pt x="1" y="1390678"/>
                  </a:lnTo>
                  <a:lnTo>
                    <a:pt x="0" y="1390678"/>
                  </a:lnTo>
                  <a:lnTo>
                    <a:pt x="0" y="1030958"/>
                  </a:lnTo>
                  <a:cubicBezTo>
                    <a:pt x="0" y="876206"/>
                    <a:pt x="125452" y="750754"/>
                    <a:pt x="280204" y="750754"/>
                  </a:cubicBezTo>
                  <a:close/>
                  <a:moveTo>
                    <a:pt x="744888" y="0"/>
                  </a:moveTo>
                  <a:cubicBezTo>
                    <a:pt x="931180" y="0"/>
                    <a:pt x="1082199" y="151019"/>
                    <a:pt x="1082199" y="337311"/>
                  </a:cubicBezTo>
                  <a:cubicBezTo>
                    <a:pt x="1082199" y="523603"/>
                    <a:pt x="931180" y="674622"/>
                    <a:pt x="744888" y="674622"/>
                  </a:cubicBezTo>
                  <a:cubicBezTo>
                    <a:pt x="558596" y="674622"/>
                    <a:pt x="407577" y="523603"/>
                    <a:pt x="407577" y="337311"/>
                  </a:cubicBezTo>
                  <a:cubicBezTo>
                    <a:pt x="407577" y="151019"/>
                    <a:pt x="558596" y="0"/>
                    <a:pt x="74488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8" name="Google Shape;318;p43"/>
            <p:cNvSpPr/>
            <p:nvPr/>
          </p:nvSpPr>
          <p:spPr>
            <a:xfrm rot="10800000">
              <a:off x="7149177" y="2451333"/>
              <a:ext cx="218119" cy="465291"/>
            </a:xfrm>
            <a:custGeom>
              <a:rect b="b" l="l" r="r" t="t"/>
              <a:pathLst>
                <a:path extrusionOk="0" h="3959924" w="1856332">
                  <a:moveTo>
                    <a:pt x="1228565" y="3214674"/>
                  </a:moveTo>
                  <a:lnTo>
                    <a:pt x="622681" y="3214674"/>
                  </a:lnTo>
                  <a:cubicBezTo>
                    <a:pt x="495703" y="3202920"/>
                    <a:pt x="501057" y="3225622"/>
                    <a:pt x="466697" y="3144149"/>
                  </a:cubicBezTo>
                  <a:lnTo>
                    <a:pt x="8303" y="1942070"/>
                  </a:lnTo>
                  <a:cubicBezTo>
                    <a:pt x="-16491" y="1877049"/>
                    <a:pt x="16118" y="1804239"/>
                    <a:pt x="81139" y="1779444"/>
                  </a:cubicBezTo>
                  <a:cubicBezTo>
                    <a:pt x="146160" y="1754650"/>
                    <a:pt x="218970" y="1787259"/>
                    <a:pt x="243764" y="1852280"/>
                  </a:cubicBezTo>
                  <a:lnTo>
                    <a:pt x="504770" y="2536736"/>
                  </a:lnTo>
                  <a:lnTo>
                    <a:pt x="555637" y="2536736"/>
                  </a:lnTo>
                  <a:lnTo>
                    <a:pt x="226299" y="1210417"/>
                  </a:lnTo>
                  <a:lnTo>
                    <a:pt x="551784" y="1210417"/>
                  </a:lnTo>
                  <a:lnTo>
                    <a:pt x="551784" y="168335"/>
                  </a:lnTo>
                  <a:cubicBezTo>
                    <a:pt x="551784" y="75366"/>
                    <a:pt x="627150" y="0"/>
                    <a:pt x="720119" y="0"/>
                  </a:cubicBezTo>
                  <a:cubicBezTo>
                    <a:pt x="813088" y="0"/>
                    <a:pt x="888454" y="75366"/>
                    <a:pt x="888454" y="168335"/>
                  </a:cubicBezTo>
                  <a:lnTo>
                    <a:pt x="888454" y="1210417"/>
                  </a:lnTo>
                  <a:lnTo>
                    <a:pt x="968040" y="1210417"/>
                  </a:lnTo>
                  <a:lnTo>
                    <a:pt x="968040" y="168335"/>
                  </a:lnTo>
                  <a:cubicBezTo>
                    <a:pt x="968040" y="75366"/>
                    <a:pt x="1043406" y="0"/>
                    <a:pt x="1136375" y="0"/>
                  </a:cubicBezTo>
                  <a:cubicBezTo>
                    <a:pt x="1229344" y="0"/>
                    <a:pt x="1304710" y="75366"/>
                    <a:pt x="1304710" y="168335"/>
                  </a:cubicBezTo>
                  <a:lnTo>
                    <a:pt x="1304710" y="1210417"/>
                  </a:lnTo>
                  <a:lnTo>
                    <a:pt x="1631589" y="1210417"/>
                  </a:lnTo>
                  <a:lnTo>
                    <a:pt x="1302251" y="2536736"/>
                  </a:lnTo>
                  <a:lnTo>
                    <a:pt x="1351562" y="2536736"/>
                  </a:lnTo>
                  <a:lnTo>
                    <a:pt x="1612568" y="1852280"/>
                  </a:lnTo>
                  <a:cubicBezTo>
                    <a:pt x="1637362" y="1787259"/>
                    <a:pt x="1710172" y="1754650"/>
                    <a:pt x="1775193" y="1779444"/>
                  </a:cubicBezTo>
                  <a:cubicBezTo>
                    <a:pt x="1840214" y="1804239"/>
                    <a:pt x="1872823" y="1877049"/>
                    <a:pt x="1848029" y="1942070"/>
                  </a:cubicBezTo>
                  <a:lnTo>
                    <a:pt x="1389635" y="3144149"/>
                  </a:lnTo>
                  <a:cubicBezTo>
                    <a:pt x="1348984" y="3225622"/>
                    <a:pt x="1356391" y="3202920"/>
                    <a:pt x="1228565" y="3214674"/>
                  </a:cubicBezTo>
                  <a:close/>
                  <a:moveTo>
                    <a:pt x="925623" y="3959924"/>
                  </a:moveTo>
                  <a:cubicBezTo>
                    <a:pt x="746683" y="3959924"/>
                    <a:pt x="601623" y="3814864"/>
                    <a:pt x="601623" y="3635924"/>
                  </a:cubicBezTo>
                  <a:cubicBezTo>
                    <a:pt x="601623" y="3456984"/>
                    <a:pt x="746683" y="3311924"/>
                    <a:pt x="925623" y="3311924"/>
                  </a:cubicBezTo>
                  <a:cubicBezTo>
                    <a:pt x="1104563" y="3311924"/>
                    <a:pt x="1249623" y="3456984"/>
                    <a:pt x="1249623" y="3635924"/>
                  </a:cubicBezTo>
                  <a:cubicBezTo>
                    <a:pt x="1249623" y="3814864"/>
                    <a:pt x="1104563" y="3959924"/>
                    <a:pt x="925623" y="39599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6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19" name="Google Shape;319;p43"/>
          <p:cNvGrpSpPr/>
          <p:nvPr/>
        </p:nvGrpSpPr>
        <p:grpSpPr>
          <a:xfrm>
            <a:off x="138810" y="2601788"/>
            <a:ext cx="2241335" cy="1724149"/>
            <a:chOff x="2994325" y="1245519"/>
            <a:chExt cx="4194900" cy="1132595"/>
          </a:xfrm>
        </p:grpSpPr>
        <p:sp>
          <p:nvSpPr>
            <p:cNvPr id="320" name="Google Shape;320;p43"/>
            <p:cNvSpPr txBox="1"/>
            <p:nvPr/>
          </p:nvSpPr>
          <p:spPr>
            <a:xfrm>
              <a:off x="2994325" y="1573514"/>
              <a:ext cx="4194900" cy="80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600" u="none" cap="none" strike="noStrike">
                  <a:solidFill>
                    <a:srgbClr val="3F3F3F"/>
                  </a:solidFill>
                  <a:latin typeface="Lato"/>
                  <a:ea typeface="Lato"/>
                  <a:cs typeface="Lato"/>
                  <a:sym typeface="Lato"/>
                </a:rPr>
                <a:t>Have at least one letter from a faculty member with whom</a:t>
              </a:r>
              <a:r>
                <a:rPr lang="en-US" sz="1600">
                  <a:solidFill>
                    <a:srgbClr val="3F3F3F"/>
                  </a:solidFill>
                  <a:latin typeface="Lato"/>
                  <a:ea typeface="Lato"/>
                  <a:cs typeface="Lato"/>
                  <a:sym typeface="Lato"/>
                </a:rPr>
                <a:t> you worked closely</a:t>
              </a:r>
              <a:r>
                <a:rPr b="0" i="0" lang="en-US" sz="1600" u="none" cap="none" strike="noStrike">
                  <a:solidFill>
                    <a:srgbClr val="3F3F3F"/>
                  </a:solidFill>
                  <a:latin typeface="Lato"/>
                  <a:ea typeface="Lato"/>
                  <a:cs typeface="Lato"/>
                  <a:sym typeface="Lato"/>
                </a:rPr>
                <a:t>. </a:t>
              </a:r>
              <a:r>
                <a:rPr b="0" i="0" lang="en-US" sz="1600" u="none" cap="none" strike="noStrike">
                  <a:solidFill>
                    <a:srgbClr val="3F3F3F"/>
                  </a:solidFill>
                  <a:latin typeface="Lato"/>
                  <a:ea typeface="Lato"/>
                  <a:cs typeface="Lato"/>
                  <a:sym typeface="Lato"/>
                </a:rPr>
                <a:t>No letters from </a:t>
              </a:r>
              <a:r>
                <a:rPr b="0" i="0" lang="en-US" sz="1600" u="none" cap="none" strike="noStrike">
                  <a:solidFill>
                    <a:srgbClr val="3F3F3F"/>
                  </a:solidFill>
                  <a:latin typeface="Lato"/>
                  <a:ea typeface="Lato"/>
                  <a:cs typeface="Lato"/>
                  <a:sym typeface="Lato"/>
                </a:rPr>
                <a:t>T</a:t>
              </a:r>
              <a:r>
                <a:rPr lang="en-US" sz="1600">
                  <a:solidFill>
                    <a:srgbClr val="3F3F3F"/>
                  </a:solidFill>
                  <a:latin typeface="Lato"/>
                  <a:ea typeface="Lato"/>
                  <a:cs typeface="Lato"/>
                  <a:sym typeface="Lato"/>
                </a:rPr>
                <a:t>A</a:t>
              </a:r>
              <a:r>
                <a:rPr b="0" i="0" lang="en-US" sz="1600" u="none" cap="none" strike="noStrike">
                  <a:solidFill>
                    <a:srgbClr val="3F3F3F"/>
                  </a:solidFill>
                  <a:latin typeface="Lato"/>
                  <a:ea typeface="Lato"/>
                  <a:cs typeface="Lato"/>
                  <a:sym typeface="Lato"/>
                </a:rPr>
                <a:t>s. Limit letters from lower-level instructors.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1" name="Google Shape;321;p43"/>
            <p:cNvSpPr txBox="1"/>
            <p:nvPr/>
          </p:nvSpPr>
          <p:spPr>
            <a:xfrm>
              <a:off x="2999784" y="1245519"/>
              <a:ext cx="4034400" cy="281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3F3F3F"/>
                  </a:solidFill>
                  <a:latin typeface="Lato"/>
                  <a:ea typeface="Lato"/>
                  <a:cs typeface="Lato"/>
                  <a:sym typeface="Lato"/>
                </a:rPr>
                <a:t>3-4 Letters Typically Required</a:t>
              </a:r>
              <a:endParaRPr b="1" i="0" sz="1800" u="none" cap="none" strike="noStrike">
                <a:solidFill>
                  <a:srgbClr val="3F3F3F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grpSp>
        <p:nvGrpSpPr>
          <p:cNvPr id="322" name="Google Shape;322;p43"/>
          <p:cNvGrpSpPr/>
          <p:nvPr/>
        </p:nvGrpSpPr>
        <p:grpSpPr>
          <a:xfrm>
            <a:off x="2391147" y="2601819"/>
            <a:ext cx="2241312" cy="1576936"/>
            <a:chOff x="4059350" y="1245513"/>
            <a:chExt cx="3539100" cy="1477500"/>
          </a:xfrm>
        </p:grpSpPr>
        <p:sp>
          <p:nvSpPr>
            <p:cNvPr id="323" name="Google Shape;323;p43"/>
            <p:cNvSpPr txBox="1"/>
            <p:nvPr/>
          </p:nvSpPr>
          <p:spPr>
            <a:xfrm>
              <a:off x="4059350" y="1707213"/>
              <a:ext cx="3539100" cy="1015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0" i="0" lang="en-US" sz="1600" u="none" cap="none" strike="noStrike">
                  <a:solidFill>
                    <a:srgbClr val="3F3F3F"/>
                  </a:solidFill>
                  <a:latin typeface="Lato"/>
                  <a:ea typeface="Lato"/>
                  <a:cs typeface="Lato"/>
                  <a:sym typeface="Lato"/>
                </a:rPr>
                <a:t>A letter that only says </a:t>
              </a:r>
              <a:r>
                <a:rPr b="0" i="1" lang="en-US" sz="1600" u="none" cap="none" strike="noStrike">
                  <a:solidFill>
                    <a:srgbClr val="3F3F3F"/>
                  </a:solidFill>
                  <a:latin typeface="Lato"/>
                  <a:ea typeface="Lato"/>
                  <a:cs typeface="Lato"/>
                  <a:sym typeface="Lato"/>
                </a:rPr>
                <a:t>“this student did well in my class”</a:t>
              </a:r>
              <a:r>
                <a:rPr b="0" i="0" lang="en-US" sz="1600" u="none" cap="none" strike="noStrike">
                  <a:solidFill>
                    <a:srgbClr val="3F3F3F"/>
                  </a:solidFill>
                  <a:latin typeface="Lato"/>
                  <a:ea typeface="Lato"/>
                  <a:cs typeface="Lato"/>
                  <a:sym typeface="Lato"/>
                </a:rPr>
                <a:t> is not very helpful.</a:t>
              </a:r>
              <a:endParaRPr b="0" i="0" sz="1600" u="none" cap="none" strike="noStrike">
                <a:solidFill>
                  <a:srgbClr val="3F3F3F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324" name="Google Shape;324;p43"/>
            <p:cNvSpPr txBox="1"/>
            <p:nvPr/>
          </p:nvSpPr>
          <p:spPr>
            <a:xfrm>
              <a:off x="4320398" y="1245513"/>
              <a:ext cx="28743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3F3F3F"/>
                  </a:solidFill>
                  <a:latin typeface="Lato"/>
                  <a:ea typeface="Lato"/>
                  <a:cs typeface="Lato"/>
                  <a:sym typeface="Lato"/>
                </a:rPr>
                <a:t>Make Each Letter Count</a:t>
              </a:r>
              <a:endParaRPr b="1" i="0" sz="1800" u="none" cap="none" strike="noStrike">
                <a:solidFill>
                  <a:srgbClr val="3F3F3F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grpSp>
        <p:nvGrpSpPr>
          <p:cNvPr id="325" name="Google Shape;325;p43"/>
          <p:cNvGrpSpPr/>
          <p:nvPr/>
        </p:nvGrpSpPr>
        <p:grpSpPr>
          <a:xfrm>
            <a:off x="4643461" y="2575671"/>
            <a:ext cx="2028949" cy="1712575"/>
            <a:chOff x="4320349" y="1234059"/>
            <a:chExt cx="3729000" cy="2283434"/>
          </a:xfrm>
        </p:grpSpPr>
        <p:sp>
          <p:nvSpPr>
            <p:cNvPr id="326" name="Google Shape;326;p43"/>
            <p:cNvSpPr txBox="1"/>
            <p:nvPr/>
          </p:nvSpPr>
          <p:spPr>
            <a:xfrm>
              <a:off x="4320349" y="1884293"/>
              <a:ext cx="3729000" cy="1633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600">
                  <a:solidFill>
                    <a:srgbClr val="3F3F3F"/>
                  </a:solidFill>
                  <a:latin typeface="Lato"/>
                  <a:ea typeface="Lato"/>
                  <a:cs typeface="Lato"/>
                  <a:sym typeface="Lato"/>
                </a:rPr>
                <a:t>I</a:t>
              </a:r>
              <a:r>
                <a:rPr b="0" i="0" lang="en-US" sz="1600" u="none" cap="none" strike="noStrike">
                  <a:solidFill>
                    <a:srgbClr val="3F3F3F"/>
                  </a:solidFill>
                  <a:latin typeface="Lato"/>
                  <a:ea typeface="Lato"/>
                  <a:cs typeface="Lato"/>
                  <a:sym typeface="Lato"/>
                </a:rPr>
                <a:t>t can be hard to find 3-4 CS professors who know you well. It’s okay to have letters from faculty in related fields ( e.g., EE, Math, etc.)</a:t>
              </a:r>
              <a:endParaRPr b="0" i="0" sz="1600" u="none" cap="none" strike="noStrike">
                <a:solidFill>
                  <a:srgbClr val="3F3F3F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327" name="Google Shape;327;p43"/>
            <p:cNvSpPr txBox="1"/>
            <p:nvPr/>
          </p:nvSpPr>
          <p:spPr>
            <a:xfrm>
              <a:off x="4321037" y="1234059"/>
              <a:ext cx="3727500" cy="59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3F3F3F"/>
                  </a:solidFill>
                  <a:latin typeface="Lato"/>
                  <a:ea typeface="Lato"/>
                  <a:cs typeface="Lato"/>
                  <a:sym typeface="Lato"/>
                </a:rPr>
                <a:t>Letters from Other Disciplines</a:t>
              </a:r>
              <a:endParaRPr b="1" i="0" sz="1800" u="none" cap="none" strike="noStrike">
                <a:solidFill>
                  <a:srgbClr val="3F3F3F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grpSp>
        <p:nvGrpSpPr>
          <p:cNvPr id="328" name="Google Shape;328;p43"/>
          <p:cNvGrpSpPr/>
          <p:nvPr/>
        </p:nvGrpSpPr>
        <p:grpSpPr>
          <a:xfrm>
            <a:off x="6683412" y="2584264"/>
            <a:ext cx="2344854" cy="1600524"/>
            <a:chOff x="4320398" y="1245512"/>
            <a:chExt cx="2874300" cy="2134032"/>
          </a:xfrm>
        </p:grpSpPr>
        <p:sp>
          <p:nvSpPr>
            <p:cNvPr id="329" name="Google Shape;329;p43"/>
            <p:cNvSpPr txBox="1"/>
            <p:nvPr/>
          </p:nvSpPr>
          <p:spPr>
            <a:xfrm>
              <a:off x="4487367" y="1884944"/>
              <a:ext cx="2600100" cy="1494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lang="en-US" sz="1600">
                  <a:solidFill>
                    <a:srgbClr val="3F3F3F"/>
                  </a:solidFill>
                  <a:latin typeface="Lato"/>
                  <a:ea typeface="Lato"/>
                  <a:cs typeface="Lato"/>
                  <a:sym typeface="Lato"/>
                </a:rPr>
                <a:t>A </a:t>
              </a:r>
              <a:r>
                <a:rPr b="0" i="0" lang="en-US" sz="1600" u="none" cap="none" strike="noStrike">
                  <a:solidFill>
                    <a:srgbClr val="3F3F3F"/>
                  </a:solidFill>
                  <a:latin typeface="Lato"/>
                  <a:ea typeface="Lato"/>
                  <a:cs typeface="Lato"/>
                  <a:sym typeface="Lato"/>
                </a:rPr>
                <a:t>letter from a work supervisor is </a:t>
              </a:r>
              <a:r>
                <a:rPr lang="en-US" sz="1600">
                  <a:solidFill>
                    <a:srgbClr val="3F3F3F"/>
                  </a:solidFill>
                  <a:latin typeface="Lato"/>
                  <a:ea typeface="Lato"/>
                  <a:cs typeface="Lato"/>
                  <a:sym typeface="Lato"/>
                </a:rPr>
                <a:t>good</a:t>
              </a:r>
              <a:r>
                <a:rPr b="0" i="0" lang="en-US" sz="1600" u="none" cap="none" strike="noStrike">
                  <a:solidFill>
                    <a:srgbClr val="3F3F3F"/>
                  </a:solidFill>
                  <a:latin typeface="Lato"/>
                  <a:ea typeface="Lato"/>
                  <a:cs typeface="Lato"/>
                  <a:sym typeface="Lato"/>
                </a:rPr>
                <a:t>. </a:t>
              </a:r>
              <a:r>
                <a:rPr lang="en-US" sz="1600">
                  <a:solidFill>
                    <a:srgbClr val="3F3F3F"/>
                  </a:solidFill>
                  <a:latin typeface="Lato"/>
                  <a:ea typeface="Lato"/>
                  <a:cs typeface="Lato"/>
                  <a:sym typeface="Lato"/>
                </a:rPr>
                <a:t>They can speak to recent work experience. </a:t>
              </a:r>
              <a:endParaRPr b="0" i="0" sz="1600" u="none" cap="none" strike="noStrike">
                <a:solidFill>
                  <a:srgbClr val="3F3F3F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330" name="Google Shape;330;p43"/>
            <p:cNvSpPr txBox="1"/>
            <p:nvPr/>
          </p:nvSpPr>
          <p:spPr>
            <a:xfrm>
              <a:off x="4320398" y="1245512"/>
              <a:ext cx="2874300" cy="63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1" lang="en-US" sz="1800">
                  <a:solidFill>
                    <a:srgbClr val="3F3F3F"/>
                  </a:solidFill>
                  <a:latin typeface="Lato"/>
                  <a:ea typeface="Lato"/>
                  <a:cs typeface="Lato"/>
                  <a:sym typeface="Lato"/>
                </a:rPr>
                <a:t>Work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1" i="0" lang="en-US" sz="1800" u="none" cap="none" strike="noStrike">
                  <a:solidFill>
                    <a:srgbClr val="3F3F3F"/>
                  </a:solidFill>
                  <a:latin typeface="Lato"/>
                  <a:ea typeface="Lato"/>
                  <a:cs typeface="Lato"/>
                  <a:sym typeface="Lato"/>
                </a:rPr>
                <a:t>Supervisors</a:t>
              </a:r>
              <a:endParaRPr b="1" i="0" sz="1800" u="none" cap="none" strike="noStrike">
                <a:solidFill>
                  <a:srgbClr val="3F3F3F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sp>
        <p:nvSpPr>
          <p:cNvPr id="331" name="Google Shape;331;p43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44"/>
          <p:cNvSpPr txBox="1"/>
          <p:nvPr>
            <p:ph type="title"/>
          </p:nvPr>
        </p:nvSpPr>
        <p:spPr>
          <a:xfrm>
            <a:off x="628650" y="162438"/>
            <a:ext cx="7886700" cy="99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4000"/>
              <a:t>Determining Who to Ask</a:t>
            </a:r>
            <a:endParaRPr sz="4000"/>
          </a:p>
        </p:txBody>
      </p:sp>
      <p:sp>
        <p:nvSpPr>
          <p:cNvPr id="337" name="Google Shape;337;p44"/>
          <p:cNvSpPr txBox="1"/>
          <p:nvPr/>
        </p:nvSpPr>
        <p:spPr>
          <a:xfrm>
            <a:off x="720400" y="983450"/>
            <a:ext cx="8125500" cy="378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Letter writers corroborate your story through their observations of you </a:t>
            </a:r>
            <a:endParaRPr b="1" i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Who can attest to criteria being looked for in grad school application?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Attest to your problem-solving abilities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Attest to your intellectual capability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Attest to your creativity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Attest to potential to engage in research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Attest to your ability to work independently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Attest to your ability to work in a group, working well with others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Attest to your ability to lead a group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Attest to your written and verbal communication skills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Attest to your ability to recover from failure and persevere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Attest to your ability to work hard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Attest to any challenges you faced along the way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8" name="Google Shape;338;p44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45"/>
          <p:cNvSpPr txBox="1"/>
          <p:nvPr>
            <p:ph type="title"/>
          </p:nvPr>
        </p:nvSpPr>
        <p:spPr>
          <a:xfrm>
            <a:off x="663825" y="274638"/>
            <a:ext cx="7886700" cy="993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/>
              <a:t>1 Minute Exercise: Brainstorm People</a:t>
            </a:r>
            <a:endParaRPr sz="3600"/>
          </a:p>
        </p:txBody>
      </p:sp>
      <p:sp>
        <p:nvSpPr>
          <p:cNvPr id="345" name="Google Shape;345;p45"/>
          <p:cNvSpPr txBox="1"/>
          <p:nvPr/>
        </p:nvSpPr>
        <p:spPr>
          <a:xfrm>
            <a:off x="362700" y="1268550"/>
            <a:ext cx="8418600" cy="31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9250" lvl="3" marL="4000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Char char="●"/>
            </a:pP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Did you work with a faculty member</a:t>
            </a: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on a research or software development project?</a:t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9250" lvl="3" marL="4000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Char char="●"/>
            </a:pP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Did you do a research internship, perhaps at another school, at a lab, or in industry?  </a:t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9250" lvl="3" marL="4000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Char char="●"/>
            </a:pP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Did you take an advanced class from a faculty member and later serve as its TA?</a:t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9250" lvl="3" marL="4000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Char char="●"/>
            </a:pP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Did you work on a development team implementing cutting edge techniques or research ideas?  Could the lead of that team speak to your strengths?</a:t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9250" lvl="3" marL="4000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Calibri"/>
              <a:buChar char="●"/>
            </a:pPr>
            <a:r>
              <a:rPr lang="en-US" sz="1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 you have a work mentor/boss who can speak to your independent work, creativity, perseverance, follow-through, ability to adapt to lack of initial success or challenges, ability to collaborate, ability to lead a group?</a:t>
            </a:r>
            <a:endParaRPr sz="1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6" name="Google Shape;346;p45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46"/>
          <p:cNvSpPr txBox="1"/>
          <p:nvPr>
            <p:ph type="title"/>
          </p:nvPr>
        </p:nvSpPr>
        <p:spPr>
          <a:xfrm>
            <a:off x="670075" y="-42837"/>
            <a:ext cx="7886700" cy="993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/>
              <a:t>How to Ask for a Recommendation</a:t>
            </a:r>
            <a:endParaRPr sz="3200"/>
          </a:p>
        </p:txBody>
      </p:sp>
      <p:sp>
        <p:nvSpPr>
          <p:cNvPr id="353" name="Google Shape;353;p46"/>
          <p:cNvSpPr txBox="1"/>
          <p:nvPr/>
        </p:nvSpPr>
        <p:spPr>
          <a:xfrm>
            <a:off x="233250" y="702025"/>
            <a:ext cx="8677500" cy="42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b="1" i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Ask at least a month in advance</a:t>
            </a:r>
            <a:endParaRPr b="1" i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b="1" i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Ask if they can write a strong, positive letter and give them a way to say "no"</a:t>
            </a:r>
            <a:endParaRPr b="1" i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</a:pPr>
            <a:r>
              <a:rPr i="1" lang="en-US" sz="1800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“I’m applying to graduate school. Would you feel comfortable writing a positive letter for me? If so, I’d be grateful. If you are not able to do this for any reason, I’ll certainly understand.”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b="1" i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Provide folder for their letter</a:t>
            </a:r>
            <a:endParaRPr b="1" i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Application (resume, statement of purpose, web presence)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Reminder of significant events that you participated in and excelled at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will provide a letter describing 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Fellowship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Offer to have a conversation to update them on your career and goals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</a:pPr>
            <a:r>
              <a:rPr b="1" i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Provide industry writers with guidance on what to include</a:t>
            </a:r>
            <a:endParaRPr b="1" i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Concrete experiences and projects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○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Personal characteristics - Independence, creativity, motivation, </a:t>
            </a:r>
            <a:b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follow-through, communication, leadership, teamwork, etc.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4" name="Google Shape;354;p46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47"/>
          <p:cNvSpPr txBox="1"/>
          <p:nvPr>
            <p:ph type="title"/>
          </p:nvPr>
        </p:nvSpPr>
        <p:spPr>
          <a:xfrm>
            <a:off x="628650" y="274638"/>
            <a:ext cx="7886700" cy="9939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/>
              <a:t>GRE Exam and Scores</a:t>
            </a:r>
            <a:endParaRPr sz="4000"/>
          </a:p>
        </p:txBody>
      </p:sp>
      <p:grpSp>
        <p:nvGrpSpPr>
          <p:cNvPr id="361" name="Google Shape;361;p47"/>
          <p:cNvGrpSpPr/>
          <p:nvPr/>
        </p:nvGrpSpPr>
        <p:grpSpPr>
          <a:xfrm>
            <a:off x="569995" y="1081625"/>
            <a:ext cx="735024" cy="520425"/>
            <a:chOff x="727826" y="1889385"/>
            <a:chExt cx="692700" cy="693900"/>
          </a:xfrm>
        </p:grpSpPr>
        <p:sp>
          <p:nvSpPr>
            <p:cNvPr id="362" name="Google Shape;362;p47"/>
            <p:cNvSpPr/>
            <p:nvPr/>
          </p:nvSpPr>
          <p:spPr>
            <a:xfrm>
              <a:off x="727826" y="1889385"/>
              <a:ext cx="692700" cy="693900"/>
            </a:xfrm>
            <a:prstGeom prst="ellipse">
              <a:avLst/>
            </a:prstGeom>
            <a:solidFill>
              <a:srgbClr val="1EBBB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3" name="Google Shape;363;p47"/>
            <p:cNvSpPr/>
            <p:nvPr/>
          </p:nvSpPr>
          <p:spPr>
            <a:xfrm>
              <a:off x="900072" y="2061631"/>
              <a:ext cx="348300" cy="348300"/>
            </a:xfrm>
            <a:custGeom>
              <a:rect b="b" l="l" r="r" t="t"/>
              <a:pathLst>
                <a:path extrusionOk="0" h="3240000" w="3240000">
                  <a:moveTo>
                    <a:pt x="415456" y="380544"/>
                  </a:moveTo>
                  <a:lnTo>
                    <a:pt x="415456" y="385333"/>
                  </a:lnTo>
                  <a:lnTo>
                    <a:pt x="385333" y="385333"/>
                  </a:lnTo>
                  <a:lnTo>
                    <a:pt x="385333" y="2854667"/>
                  </a:lnTo>
                  <a:lnTo>
                    <a:pt x="1529120" y="2854667"/>
                  </a:lnTo>
                  <a:cubicBezTo>
                    <a:pt x="1267123" y="2430711"/>
                    <a:pt x="997530" y="1721825"/>
                    <a:pt x="436017" y="1672600"/>
                  </a:cubicBezTo>
                  <a:lnTo>
                    <a:pt x="600235" y="1185112"/>
                  </a:lnTo>
                  <a:cubicBezTo>
                    <a:pt x="1132790" y="1359573"/>
                    <a:pt x="1278822" y="1550851"/>
                    <a:pt x="1544730" y="1923929"/>
                  </a:cubicBezTo>
                  <a:cubicBezTo>
                    <a:pt x="1789452" y="1379400"/>
                    <a:pt x="1927092" y="1088696"/>
                    <a:pt x="2233403" y="596568"/>
                  </a:cubicBezTo>
                  <a:lnTo>
                    <a:pt x="2770666" y="596568"/>
                  </a:lnTo>
                  <a:cubicBezTo>
                    <a:pt x="2331495" y="1220469"/>
                    <a:pt x="1907612" y="2113878"/>
                    <a:pt x="1578489" y="2854667"/>
                  </a:cubicBezTo>
                  <a:lnTo>
                    <a:pt x="2854667" y="2854667"/>
                  </a:lnTo>
                  <a:lnTo>
                    <a:pt x="2854667" y="596568"/>
                  </a:lnTo>
                  <a:lnTo>
                    <a:pt x="2858395" y="596568"/>
                  </a:lnTo>
                  <a:lnTo>
                    <a:pt x="2858395" y="380544"/>
                  </a:lnTo>
                  <a:close/>
                  <a:moveTo>
                    <a:pt x="0" y="0"/>
                  </a:moveTo>
                  <a:lnTo>
                    <a:pt x="3240000" y="0"/>
                  </a:lnTo>
                  <a:lnTo>
                    <a:pt x="3240000" y="3240000"/>
                  </a:lnTo>
                  <a:lnTo>
                    <a:pt x="0" y="324000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4" name="Google Shape;364;p47"/>
          <p:cNvSpPr txBox="1"/>
          <p:nvPr/>
        </p:nvSpPr>
        <p:spPr>
          <a:xfrm>
            <a:off x="1487665" y="1098915"/>
            <a:ext cx="68595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rgbClr val="3F3F3F"/>
                </a:solidFill>
                <a:latin typeface="Lato"/>
                <a:ea typeface="Lato"/>
                <a:cs typeface="Lato"/>
                <a:sym typeface="Lato"/>
              </a:rPr>
              <a:t>Check if GRE Scores are required by the institutions that you are applying to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65" name="Google Shape;365;p47"/>
          <p:cNvGrpSpPr/>
          <p:nvPr/>
        </p:nvGrpSpPr>
        <p:grpSpPr>
          <a:xfrm>
            <a:off x="561784" y="1820809"/>
            <a:ext cx="736213" cy="520383"/>
            <a:chOff x="612416" y="3163139"/>
            <a:chExt cx="531600" cy="531600"/>
          </a:xfrm>
        </p:grpSpPr>
        <p:sp>
          <p:nvSpPr>
            <p:cNvPr id="366" name="Google Shape;366;p47"/>
            <p:cNvSpPr/>
            <p:nvPr/>
          </p:nvSpPr>
          <p:spPr>
            <a:xfrm>
              <a:off x="612416" y="3163139"/>
              <a:ext cx="531600" cy="531600"/>
            </a:xfrm>
            <a:prstGeom prst="ellipse">
              <a:avLst/>
            </a:prstGeom>
            <a:solidFill>
              <a:srgbClr val="FFB85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7" name="Google Shape;367;p47"/>
            <p:cNvSpPr/>
            <p:nvPr/>
          </p:nvSpPr>
          <p:spPr>
            <a:xfrm>
              <a:off x="729008" y="3280558"/>
              <a:ext cx="298656" cy="297002"/>
            </a:xfrm>
            <a:custGeom>
              <a:rect b="b" l="l" r="r" t="t"/>
              <a:pathLst>
                <a:path extrusionOk="0" h="3210836" w="3228711">
                  <a:moveTo>
                    <a:pt x="351626" y="695968"/>
                  </a:moveTo>
                  <a:lnTo>
                    <a:pt x="1548007" y="1678300"/>
                  </a:lnTo>
                  <a:lnTo>
                    <a:pt x="236194" y="2500159"/>
                  </a:lnTo>
                  <a:cubicBezTo>
                    <a:pt x="-116985" y="1936431"/>
                    <a:pt x="-70514" y="1210092"/>
                    <a:pt x="351626" y="695968"/>
                  </a:cubicBezTo>
                  <a:close/>
                  <a:moveTo>
                    <a:pt x="1957429" y="262366"/>
                  </a:moveTo>
                  <a:cubicBezTo>
                    <a:pt x="2634256" y="359480"/>
                    <a:pt x="3156733" y="907132"/>
                    <a:pt x="3221913" y="1587776"/>
                  </a:cubicBezTo>
                  <a:cubicBezTo>
                    <a:pt x="3287093" y="2268421"/>
                    <a:pt x="2878048" y="2905277"/>
                    <a:pt x="2231953" y="3129078"/>
                  </a:cubicBezTo>
                  <a:cubicBezTo>
                    <a:pt x="1585858" y="3352879"/>
                    <a:pt x="870522" y="3105497"/>
                    <a:pt x="500715" y="2530372"/>
                  </a:cubicBezTo>
                  <a:lnTo>
                    <a:pt x="1746987" y="1729019"/>
                  </a:lnTo>
                  <a:close/>
                  <a:moveTo>
                    <a:pt x="1604447" y="200"/>
                  </a:moveTo>
                  <a:cubicBezTo>
                    <a:pt x="1665125" y="-778"/>
                    <a:pt x="1726175" y="1809"/>
                    <a:pt x="1787307" y="8072"/>
                  </a:cubicBezTo>
                  <a:lnTo>
                    <a:pt x="1629532" y="1548011"/>
                  </a:lnTo>
                  <a:lnTo>
                    <a:pt x="483856" y="506987"/>
                  </a:lnTo>
                  <a:cubicBezTo>
                    <a:pt x="773141" y="188622"/>
                    <a:pt x="1179697" y="7051"/>
                    <a:pt x="1604447" y="20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8" name="Google Shape;368;p47"/>
          <p:cNvSpPr txBox="1"/>
          <p:nvPr/>
        </p:nvSpPr>
        <p:spPr>
          <a:xfrm>
            <a:off x="1452848" y="1815675"/>
            <a:ext cx="69489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rgbClr val="3F3F3F"/>
                </a:solidFill>
                <a:latin typeface="Lato"/>
                <a:ea typeface="Lato"/>
                <a:cs typeface="Lato"/>
                <a:sym typeface="Lato"/>
              </a:rPr>
              <a:t>Investigate the expected GRE score ranges, and the scores importance to the application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69" name="Google Shape;369;p47"/>
          <p:cNvGrpSpPr/>
          <p:nvPr/>
        </p:nvGrpSpPr>
        <p:grpSpPr>
          <a:xfrm>
            <a:off x="561774" y="2558990"/>
            <a:ext cx="736213" cy="520383"/>
            <a:chOff x="727826" y="1889385"/>
            <a:chExt cx="531600" cy="531600"/>
          </a:xfrm>
        </p:grpSpPr>
        <p:sp>
          <p:nvSpPr>
            <p:cNvPr id="370" name="Google Shape;370;p47"/>
            <p:cNvSpPr/>
            <p:nvPr/>
          </p:nvSpPr>
          <p:spPr>
            <a:xfrm>
              <a:off x="727826" y="1889385"/>
              <a:ext cx="531600" cy="531600"/>
            </a:xfrm>
            <a:prstGeom prst="ellipse">
              <a:avLst/>
            </a:prstGeom>
            <a:solidFill>
              <a:srgbClr val="1EBBB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1" name="Google Shape;371;p47"/>
            <p:cNvSpPr/>
            <p:nvPr/>
          </p:nvSpPr>
          <p:spPr>
            <a:xfrm rot="2700000">
              <a:off x="946024" y="1974832"/>
              <a:ext cx="91563" cy="367088"/>
            </a:xfrm>
            <a:custGeom>
              <a:rect b="b" l="l" r="r" t="t"/>
              <a:pathLst>
                <a:path extrusionOk="0" h="4153123" w="1035916">
                  <a:moveTo>
                    <a:pt x="277501" y="3759099"/>
                  </a:moveTo>
                  <a:lnTo>
                    <a:pt x="758408" y="3759099"/>
                  </a:lnTo>
                  <a:lnTo>
                    <a:pt x="517954" y="4153123"/>
                  </a:lnTo>
                  <a:close/>
                  <a:moveTo>
                    <a:pt x="42612" y="2944898"/>
                  </a:moveTo>
                  <a:cubicBezTo>
                    <a:pt x="153922" y="2941505"/>
                    <a:pt x="246502" y="2889483"/>
                    <a:pt x="275675" y="2819018"/>
                  </a:cubicBezTo>
                  <a:cubicBezTo>
                    <a:pt x="304648" y="2892614"/>
                    <a:pt x="403763" y="2945872"/>
                    <a:pt x="521107" y="2945872"/>
                  </a:cubicBezTo>
                  <a:cubicBezTo>
                    <a:pt x="638453" y="2945872"/>
                    <a:pt x="737567" y="2892613"/>
                    <a:pt x="766540" y="2819017"/>
                  </a:cubicBezTo>
                  <a:cubicBezTo>
                    <a:pt x="795133" y="2888142"/>
                    <a:pt x="884783" y="2939514"/>
                    <a:pt x="993299" y="2944464"/>
                  </a:cubicBezTo>
                  <a:lnTo>
                    <a:pt x="776840" y="3657264"/>
                  </a:lnTo>
                  <a:lnTo>
                    <a:pt x="258940" y="3657264"/>
                  </a:lnTo>
                  <a:close/>
                  <a:moveTo>
                    <a:pt x="809102" y="564558"/>
                  </a:moveTo>
                  <a:lnTo>
                    <a:pt x="1035914" y="564558"/>
                  </a:lnTo>
                  <a:lnTo>
                    <a:pt x="1035915" y="2838682"/>
                  </a:lnTo>
                  <a:cubicBezTo>
                    <a:pt x="1029586" y="2840409"/>
                    <a:pt x="1023074" y="2840731"/>
                    <a:pt x="1016490" y="2840731"/>
                  </a:cubicBezTo>
                  <a:cubicBezTo>
                    <a:pt x="901952" y="2840731"/>
                    <a:pt x="809102" y="2743612"/>
                    <a:pt x="809101" y="2623810"/>
                  </a:cubicBezTo>
                  <a:close/>
                  <a:moveTo>
                    <a:pt x="310569" y="564558"/>
                  </a:moveTo>
                  <a:lnTo>
                    <a:pt x="725347" y="564558"/>
                  </a:lnTo>
                  <a:lnTo>
                    <a:pt x="725347" y="2633342"/>
                  </a:lnTo>
                  <a:cubicBezTo>
                    <a:pt x="725347" y="2747880"/>
                    <a:pt x="632496" y="2840731"/>
                    <a:pt x="517958" y="2840731"/>
                  </a:cubicBezTo>
                  <a:cubicBezTo>
                    <a:pt x="403420" y="2840731"/>
                    <a:pt x="310569" y="2747880"/>
                    <a:pt x="310569" y="2633342"/>
                  </a:cubicBezTo>
                  <a:close/>
                  <a:moveTo>
                    <a:pt x="0" y="564557"/>
                  </a:moveTo>
                  <a:lnTo>
                    <a:pt x="226813" y="564557"/>
                  </a:lnTo>
                  <a:lnTo>
                    <a:pt x="226813" y="2623810"/>
                  </a:lnTo>
                  <a:cubicBezTo>
                    <a:pt x="226813" y="2743612"/>
                    <a:pt x="133962" y="2840731"/>
                    <a:pt x="19424" y="2840730"/>
                  </a:cubicBezTo>
                  <a:cubicBezTo>
                    <a:pt x="12841" y="2840730"/>
                    <a:pt x="6329" y="2840409"/>
                    <a:pt x="0" y="2838682"/>
                  </a:cubicBezTo>
                  <a:close/>
                  <a:moveTo>
                    <a:pt x="71964" y="71964"/>
                  </a:moveTo>
                  <a:cubicBezTo>
                    <a:pt x="116427" y="27501"/>
                    <a:pt x="177852" y="0"/>
                    <a:pt x="245701" y="0"/>
                  </a:cubicBezTo>
                  <a:lnTo>
                    <a:pt x="790215" y="0"/>
                  </a:lnTo>
                  <a:cubicBezTo>
                    <a:pt x="925912" y="0"/>
                    <a:pt x="1035916" y="110004"/>
                    <a:pt x="1035916" y="245701"/>
                  </a:cubicBezTo>
                  <a:cubicBezTo>
                    <a:pt x="1035916" y="327601"/>
                    <a:pt x="1035915" y="409501"/>
                    <a:pt x="1035915" y="491401"/>
                  </a:cubicBezTo>
                  <a:lnTo>
                    <a:pt x="0" y="491401"/>
                  </a:lnTo>
                  <a:lnTo>
                    <a:pt x="0" y="245701"/>
                  </a:lnTo>
                  <a:cubicBezTo>
                    <a:pt x="0" y="177853"/>
                    <a:pt x="27501" y="116427"/>
                    <a:pt x="71964" y="7196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2" name="Google Shape;372;p47"/>
          <p:cNvSpPr txBox="1"/>
          <p:nvPr/>
        </p:nvSpPr>
        <p:spPr>
          <a:xfrm>
            <a:off x="1446200" y="2559025"/>
            <a:ext cx="6859500" cy="5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rgbClr val="3F3F3F"/>
                </a:solidFill>
                <a:latin typeface="Lato"/>
                <a:ea typeface="Lato"/>
                <a:cs typeface="Lato"/>
                <a:sym typeface="Lato"/>
              </a:rPr>
              <a:t>Prepare for the exam! Taking practice tests can help immensely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73" name="Google Shape;373;p47"/>
          <p:cNvGrpSpPr/>
          <p:nvPr/>
        </p:nvGrpSpPr>
        <p:grpSpPr>
          <a:xfrm>
            <a:off x="561827" y="3297185"/>
            <a:ext cx="736297" cy="520425"/>
            <a:chOff x="560335" y="5095750"/>
            <a:chExt cx="693900" cy="693900"/>
          </a:xfrm>
        </p:grpSpPr>
        <p:sp>
          <p:nvSpPr>
            <p:cNvPr id="374" name="Google Shape;374;p47"/>
            <p:cNvSpPr/>
            <p:nvPr/>
          </p:nvSpPr>
          <p:spPr>
            <a:xfrm>
              <a:off x="560335" y="5095750"/>
              <a:ext cx="693900" cy="693900"/>
            </a:xfrm>
            <a:prstGeom prst="ellipse">
              <a:avLst/>
            </a:prstGeom>
            <a:solidFill>
              <a:srgbClr val="1EBBB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5" name="Google Shape;375;p47"/>
            <p:cNvSpPr/>
            <p:nvPr/>
          </p:nvSpPr>
          <p:spPr>
            <a:xfrm>
              <a:off x="716007" y="5242474"/>
              <a:ext cx="398181" cy="403225"/>
            </a:xfrm>
            <a:custGeom>
              <a:rect b="b" l="l" r="r" t="t"/>
              <a:pathLst>
                <a:path extrusionOk="0" h="2880180" w="2844151">
                  <a:moveTo>
                    <a:pt x="2390187" y="1502145"/>
                  </a:moveTo>
                  <a:lnTo>
                    <a:pt x="2844151" y="1530794"/>
                  </a:lnTo>
                  <a:cubicBezTo>
                    <a:pt x="2804784" y="2154619"/>
                    <a:pt x="2367464" y="2681809"/>
                    <a:pt x="1761650" y="2835749"/>
                  </a:cubicBezTo>
                  <a:cubicBezTo>
                    <a:pt x="1191486" y="2980631"/>
                    <a:pt x="594633" y="2763755"/>
                    <a:pt x="252983" y="2293680"/>
                  </a:cubicBezTo>
                  <a:lnTo>
                    <a:pt x="102982" y="2380283"/>
                  </a:lnTo>
                  <a:lnTo>
                    <a:pt x="104524" y="1603708"/>
                  </a:lnTo>
                  <a:lnTo>
                    <a:pt x="777828" y="1990661"/>
                  </a:lnTo>
                  <a:lnTo>
                    <a:pt x="648358" y="2065410"/>
                  </a:lnTo>
                  <a:cubicBezTo>
                    <a:pt x="886760" y="2358087"/>
                    <a:pt x="1276546" y="2489694"/>
                    <a:pt x="1649627" y="2394891"/>
                  </a:cubicBezTo>
                  <a:cubicBezTo>
                    <a:pt x="2064076" y="2289577"/>
                    <a:pt x="2363256" y="1928916"/>
                    <a:pt x="2390187" y="1502145"/>
                  </a:cubicBezTo>
                  <a:close/>
                  <a:moveTo>
                    <a:pt x="1424249" y="58"/>
                  </a:moveTo>
                  <a:cubicBezTo>
                    <a:pt x="1880498" y="-4073"/>
                    <a:pt x="2318325" y="209551"/>
                    <a:pt x="2591169" y="586524"/>
                  </a:cubicBezTo>
                  <a:lnTo>
                    <a:pt x="2741170" y="499921"/>
                  </a:lnTo>
                  <a:lnTo>
                    <a:pt x="2739628" y="1276497"/>
                  </a:lnTo>
                  <a:lnTo>
                    <a:pt x="2066324" y="889544"/>
                  </a:lnTo>
                  <a:lnTo>
                    <a:pt x="2195793" y="814795"/>
                  </a:lnTo>
                  <a:cubicBezTo>
                    <a:pt x="1957391" y="522118"/>
                    <a:pt x="1567606" y="390511"/>
                    <a:pt x="1194524" y="485313"/>
                  </a:cubicBezTo>
                  <a:cubicBezTo>
                    <a:pt x="780075" y="590627"/>
                    <a:pt x="480895" y="951288"/>
                    <a:pt x="453964" y="1378059"/>
                  </a:cubicBezTo>
                  <a:lnTo>
                    <a:pt x="0" y="1349410"/>
                  </a:lnTo>
                  <a:cubicBezTo>
                    <a:pt x="39367" y="725585"/>
                    <a:pt x="476687" y="198395"/>
                    <a:pt x="1082501" y="44455"/>
                  </a:cubicBezTo>
                  <a:cubicBezTo>
                    <a:pt x="1196091" y="15591"/>
                    <a:pt x="1310740" y="1086"/>
                    <a:pt x="1424249" y="58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6" name="Google Shape;376;p47"/>
          <p:cNvSpPr txBox="1"/>
          <p:nvPr/>
        </p:nvSpPr>
        <p:spPr>
          <a:xfrm>
            <a:off x="1446200" y="3174500"/>
            <a:ext cx="7317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rgbClr val="3F3F3F"/>
                </a:solidFill>
                <a:latin typeface="Lato"/>
                <a:ea typeface="Lato"/>
                <a:cs typeface="Lato"/>
                <a:sym typeface="Lato"/>
              </a:rPr>
              <a:t>You can retake the exam if you feel you could do better. However, the previous scores will still appear on your application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7" name="Google Shape;377;p47"/>
          <p:cNvSpPr txBox="1"/>
          <p:nvPr/>
        </p:nvSpPr>
        <p:spPr>
          <a:xfrm>
            <a:off x="208200" y="4145150"/>
            <a:ext cx="87276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/>
              <a:t>Resources:</a:t>
            </a:r>
            <a:endParaRPr sz="1600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 u="sng">
                <a:solidFill>
                  <a:schemeClr val="hlink"/>
                </a:solidFill>
                <a:hlinkClick r:id="rId3"/>
              </a:rPr>
              <a:t>https://www.princetonreview.com/grad/gre-information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 u="sng">
                <a:solidFill>
                  <a:schemeClr val="hlink"/>
                </a:solidFill>
                <a:hlinkClick r:id="rId4"/>
              </a:rPr>
              <a:t>http://www.ets.org/gre</a:t>
            </a:r>
            <a:endParaRPr sz="1300"/>
          </a:p>
        </p:txBody>
      </p:sp>
      <p:sp>
        <p:nvSpPr>
          <p:cNvPr id="378" name="Google Shape;378;p47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48"/>
          <p:cNvSpPr txBox="1"/>
          <p:nvPr>
            <p:ph type="ctrTitle"/>
          </p:nvPr>
        </p:nvSpPr>
        <p:spPr>
          <a:xfrm>
            <a:off x="1075350" y="491836"/>
            <a:ext cx="6993300" cy="2043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Questions?</a:t>
            </a:r>
            <a:endParaRPr b="1"/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550">
                <a:latin typeface="Arial"/>
                <a:ea typeface="Arial"/>
                <a:cs typeface="Arial"/>
                <a:sym typeface="Arial"/>
              </a:rPr>
              <a:t>Have Questions later?</a:t>
            </a:r>
            <a:endParaRPr sz="255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550">
                <a:latin typeface="Arial"/>
                <a:ea typeface="Arial"/>
                <a:cs typeface="Arial"/>
                <a:sym typeface="Arial"/>
              </a:rPr>
              <a:t>Office Hours: Tuesday, 8-9pm ET </a:t>
            </a:r>
            <a:endParaRPr sz="255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 b="1"/>
          </a:p>
        </p:txBody>
      </p:sp>
      <p:sp>
        <p:nvSpPr>
          <p:cNvPr id="384" name="Google Shape;384;p48"/>
          <p:cNvSpPr txBox="1"/>
          <p:nvPr>
            <p:ph idx="1" type="subTitle"/>
          </p:nvPr>
        </p:nvSpPr>
        <p:spPr>
          <a:xfrm>
            <a:off x="435750" y="2831150"/>
            <a:ext cx="8272500" cy="17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34375"/>
              <a:buFont typeface="Arial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SESSION 3</a:t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43137"/>
              <a:buFont typeface="Arial"/>
              <a:buNone/>
            </a:pPr>
            <a:r>
              <a:rPr b="1" lang="en-US" sz="2550">
                <a:latin typeface="Arial"/>
                <a:ea typeface="Arial"/>
                <a:cs typeface="Arial"/>
                <a:sym typeface="Arial"/>
              </a:rPr>
              <a:t>Thursday, September 28, 2023, 7:00-8:30 pm ET </a:t>
            </a:r>
            <a:endParaRPr b="1" sz="255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43137"/>
              <a:buNone/>
            </a:pPr>
            <a:r>
              <a:rPr lang="en-US" sz="2550">
                <a:latin typeface="Arial"/>
                <a:ea typeface="Arial"/>
                <a:cs typeface="Arial"/>
                <a:sym typeface="Arial"/>
              </a:rPr>
              <a:t>PhD Application Process, </a:t>
            </a:r>
            <a:r>
              <a:rPr lang="en-US" sz="2550">
                <a:latin typeface="Arial"/>
                <a:ea typeface="Arial"/>
                <a:cs typeface="Arial"/>
                <a:sym typeface="Arial"/>
              </a:rPr>
              <a:t>Identifying</a:t>
            </a:r>
            <a:r>
              <a:rPr lang="en-US" sz="2550">
                <a:latin typeface="Arial"/>
                <a:ea typeface="Arial"/>
                <a:cs typeface="Arial"/>
                <a:sym typeface="Arial"/>
              </a:rPr>
              <a:t> Programs and Schools</a:t>
            </a:r>
            <a:endParaRPr sz="255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43137"/>
              <a:buNone/>
            </a:pPr>
            <a:r>
              <a:t/>
            </a:r>
            <a:endParaRPr sz="255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5490"/>
              <a:buNone/>
            </a:pPr>
            <a:r>
              <a:t/>
            </a:r>
            <a:endParaRPr sz="255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5" name="Google Shape;385;p48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/>
          <p:nvPr/>
        </p:nvSpPr>
        <p:spPr>
          <a:xfrm>
            <a:off x="269525" y="763650"/>
            <a:ext cx="8215800" cy="40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b="1" i="1" lang="en-US" sz="1800">
                <a:latin typeface="Calibri"/>
                <a:ea typeface="Calibri"/>
                <a:cs typeface="Calibri"/>
                <a:sym typeface="Calibri"/>
              </a:rPr>
              <a:t>Transcripts and GREs</a:t>
            </a:r>
            <a:endParaRPr b="1" i="1"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○"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Demonstrate technical knowledge and learning capabilities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b="1" i="1" lang="en-US" sz="1800">
                <a:latin typeface="Calibri"/>
                <a:ea typeface="Calibri"/>
                <a:cs typeface="Calibri"/>
                <a:sym typeface="Calibri"/>
              </a:rPr>
              <a:t>Resume (1-2 pages)</a:t>
            </a:r>
            <a:endParaRPr b="1" i="1"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○"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Highlights research and work experiences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○"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Specifies learned skills (hard and soft)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○"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References to online portfolio of technical projects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b="1" i="1" lang="en-US" sz="1800">
                <a:latin typeface="Calibri"/>
                <a:ea typeface="Calibri"/>
                <a:cs typeface="Calibri"/>
                <a:sym typeface="Calibri"/>
              </a:rPr>
              <a:t>Personal statement (1 page)</a:t>
            </a:r>
            <a:endParaRPr b="1" i="1"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○"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Document your experiences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○"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Describe your technical skills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○"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Explain path to research interest and specific area of interest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○"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Discuss work characteristics and growth experiences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</a:pPr>
            <a:r>
              <a:rPr b="1" i="1" lang="en-US" sz="1800">
                <a:latin typeface="Calibri"/>
                <a:ea typeface="Calibri"/>
                <a:cs typeface="Calibri"/>
                <a:sym typeface="Calibri"/>
              </a:rPr>
              <a:t>Letters of recommendation (3-4 people)</a:t>
            </a:r>
            <a:endParaRPr b="1" i="1"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○"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People who can vouch for your intelligence, accomplishments, creativity, perseverance, potential for research, and other desirable attributes. 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6"/>
          <p:cNvSpPr txBox="1"/>
          <p:nvPr>
            <p:ph type="title"/>
          </p:nvPr>
        </p:nvSpPr>
        <p:spPr>
          <a:xfrm>
            <a:off x="1055550" y="156021"/>
            <a:ext cx="7672500" cy="69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000"/>
              <a:t>Application Materials</a:t>
            </a:r>
            <a:endParaRPr sz="3000"/>
          </a:p>
        </p:txBody>
      </p:sp>
      <p:sp>
        <p:nvSpPr>
          <p:cNvPr id="105" name="Google Shape;105;p16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type="title"/>
          </p:nvPr>
        </p:nvSpPr>
        <p:spPr>
          <a:xfrm>
            <a:off x="628650" y="274638"/>
            <a:ext cx="7886700" cy="99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3600"/>
              <a:t>What Are Grad Schools Looking For?</a:t>
            </a:r>
            <a:endParaRPr sz="3600"/>
          </a:p>
        </p:txBody>
      </p:sp>
      <p:sp>
        <p:nvSpPr>
          <p:cNvPr id="111" name="Google Shape;111;p17"/>
          <p:cNvSpPr txBox="1"/>
          <p:nvPr>
            <p:ph idx="1" type="body"/>
          </p:nvPr>
        </p:nvSpPr>
        <p:spPr>
          <a:xfrm>
            <a:off x="628650" y="1326675"/>
            <a:ext cx="4019700" cy="32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FF9900"/>
              </a:buClr>
              <a:buSzPts val="2400"/>
              <a:buChar char="•"/>
            </a:pPr>
            <a:r>
              <a:rPr lang="en-US" sz="2400">
                <a:solidFill>
                  <a:srgbClr val="FF9900"/>
                </a:solidFill>
              </a:rPr>
              <a:t>Do you have basic computing knowledge/CISE competency?</a:t>
            </a:r>
            <a:endParaRPr sz="2400">
              <a:solidFill>
                <a:srgbClr val="FF9900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  <p:sp>
        <p:nvSpPr>
          <p:cNvPr id="112" name="Google Shape;112;p17"/>
          <p:cNvSpPr txBox="1"/>
          <p:nvPr>
            <p:ph idx="2" type="body"/>
          </p:nvPr>
        </p:nvSpPr>
        <p:spPr>
          <a:xfrm>
            <a:off x="4648200" y="1268550"/>
            <a:ext cx="4461000" cy="32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8575" lvl="0" marL="571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2200"/>
              <a:t>Have you taken courses/are </a:t>
            </a:r>
            <a:r>
              <a:rPr lang="en-US" sz="2200"/>
              <a:t>knowledgeable</a:t>
            </a:r>
            <a:r>
              <a:rPr lang="en-US" sz="2200"/>
              <a:t> on expected background? </a:t>
            </a:r>
            <a:endParaRPr sz="2200"/>
          </a:p>
          <a:p>
            <a:pPr indent="-28575" lvl="0" marL="571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 sz="2200"/>
              <a:t>For CS programs, this includes</a:t>
            </a:r>
            <a:endParaRPr sz="2200"/>
          </a:p>
          <a:p>
            <a:pPr indent="-3683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data structures, </a:t>
            </a:r>
            <a:endParaRPr sz="2200"/>
          </a:p>
          <a:p>
            <a:pPr indent="-3683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algorithms,</a:t>
            </a:r>
            <a:endParaRPr sz="2200"/>
          </a:p>
          <a:p>
            <a:pPr indent="-3683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systems programming, and</a:t>
            </a:r>
            <a:endParaRPr sz="2200"/>
          </a:p>
          <a:p>
            <a:pPr indent="-3683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various electives</a:t>
            </a:r>
            <a:endParaRPr sz="2200"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/>
              <a:t>Have you taken advanced, grad-level, or challenging courses?</a:t>
            </a:r>
            <a:endParaRPr sz="2200"/>
          </a:p>
        </p:txBody>
      </p:sp>
      <p:sp>
        <p:nvSpPr>
          <p:cNvPr id="113" name="Google Shape;113;p17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8"/>
          <p:cNvSpPr txBox="1"/>
          <p:nvPr>
            <p:ph type="ctrTitle"/>
          </p:nvPr>
        </p:nvSpPr>
        <p:spPr>
          <a:xfrm>
            <a:off x="1089212" y="1077045"/>
            <a:ext cx="6858000" cy="63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1 Minute Exercise:</a:t>
            </a:r>
            <a:endParaRPr/>
          </a:p>
        </p:txBody>
      </p:sp>
      <p:sp>
        <p:nvSpPr>
          <p:cNvPr id="119" name="Google Shape;119;p18"/>
          <p:cNvSpPr txBox="1"/>
          <p:nvPr>
            <p:ph idx="1" type="subTitle"/>
          </p:nvPr>
        </p:nvSpPr>
        <p:spPr>
          <a:xfrm>
            <a:off x="1089212" y="1802893"/>
            <a:ext cx="6858000" cy="124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75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b="1" lang="en-US" sz="4400"/>
              <a:t>W</a:t>
            </a:r>
            <a:r>
              <a:rPr b="1" lang="en-US" sz="4400"/>
              <a:t>rite down courses you have completed and categorize (e.g., core, elective, grad-level, research-based)</a:t>
            </a:r>
            <a:endParaRPr/>
          </a:p>
        </p:txBody>
      </p:sp>
      <p:sp>
        <p:nvSpPr>
          <p:cNvPr id="120" name="Google Shape;120;p18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9"/>
          <p:cNvSpPr txBox="1"/>
          <p:nvPr>
            <p:ph type="title"/>
          </p:nvPr>
        </p:nvSpPr>
        <p:spPr>
          <a:xfrm>
            <a:off x="628650" y="274638"/>
            <a:ext cx="7886700" cy="99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What Are Grad Schools Looking For?</a:t>
            </a:r>
            <a:endParaRPr/>
          </a:p>
        </p:txBody>
      </p:sp>
      <p:sp>
        <p:nvSpPr>
          <p:cNvPr id="126" name="Google Shape;126;p19"/>
          <p:cNvSpPr txBox="1"/>
          <p:nvPr>
            <p:ph idx="1" type="body"/>
          </p:nvPr>
        </p:nvSpPr>
        <p:spPr>
          <a:xfrm>
            <a:off x="189700" y="1415750"/>
            <a:ext cx="4117200" cy="32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683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Do you have basic computing knowledge/CISE competency?</a:t>
            </a:r>
            <a:endParaRPr sz="2200"/>
          </a:p>
          <a:p>
            <a:pPr indent="-3683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D8100"/>
              </a:buClr>
              <a:buSzPts val="2200"/>
              <a:buChar char="•"/>
            </a:pPr>
            <a:r>
              <a:rPr lang="en-US" sz="2200">
                <a:solidFill>
                  <a:srgbClr val="ED8100"/>
                </a:solidFill>
              </a:rPr>
              <a:t>Do you know what research is?</a:t>
            </a:r>
            <a:endParaRPr sz="2200">
              <a:solidFill>
                <a:srgbClr val="ED8100"/>
              </a:solidFill>
            </a:endParaRPr>
          </a:p>
        </p:txBody>
      </p:sp>
      <p:sp>
        <p:nvSpPr>
          <p:cNvPr id="127" name="Google Shape;127;p19"/>
          <p:cNvSpPr txBox="1"/>
          <p:nvPr>
            <p:ph idx="2" type="body"/>
          </p:nvPr>
        </p:nvSpPr>
        <p:spPr>
          <a:xfrm>
            <a:off x="4233675" y="1342575"/>
            <a:ext cx="4834800" cy="32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/>
              <a:t>Have you</a:t>
            </a:r>
            <a:endParaRPr b="1" sz="2200"/>
          </a:p>
          <a:p>
            <a:pPr indent="-36830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worked on a research project during ugrad,</a:t>
            </a:r>
            <a:endParaRPr sz="2200"/>
          </a:p>
          <a:p>
            <a:pPr indent="-36830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taken an independent study during ugrad,</a:t>
            </a:r>
            <a:endParaRPr sz="2200"/>
          </a:p>
          <a:p>
            <a:pPr indent="-36830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researched techniques for solving a complicated technical problem at work, or</a:t>
            </a:r>
            <a:endParaRPr sz="2200"/>
          </a:p>
          <a:p>
            <a:pPr indent="-36830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created a side project learning about state of the art approaches?</a:t>
            </a:r>
            <a:endParaRPr sz="2200"/>
          </a:p>
        </p:txBody>
      </p:sp>
      <p:sp>
        <p:nvSpPr>
          <p:cNvPr id="128" name="Google Shape;128;p19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0"/>
          <p:cNvSpPr txBox="1"/>
          <p:nvPr>
            <p:ph type="ctrTitle"/>
          </p:nvPr>
        </p:nvSpPr>
        <p:spPr>
          <a:xfrm>
            <a:off x="1089212" y="1077045"/>
            <a:ext cx="6858000" cy="63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1 Minute Exercise:</a:t>
            </a:r>
            <a:endParaRPr/>
          </a:p>
        </p:txBody>
      </p:sp>
      <p:sp>
        <p:nvSpPr>
          <p:cNvPr id="134" name="Google Shape;134;p20"/>
          <p:cNvSpPr txBox="1"/>
          <p:nvPr>
            <p:ph idx="1" type="subTitle"/>
          </p:nvPr>
        </p:nvSpPr>
        <p:spPr>
          <a:xfrm>
            <a:off x="1089212" y="1802893"/>
            <a:ext cx="6858000" cy="124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4400"/>
              <a:t>Write down</a:t>
            </a:r>
            <a:r>
              <a:rPr b="1" lang="en-US" sz="4400"/>
              <a:t> your research or other investigative activities</a:t>
            </a:r>
            <a:endParaRPr/>
          </a:p>
        </p:txBody>
      </p:sp>
      <p:sp>
        <p:nvSpPr>
          <p:cNvPr id="135" name="Google Shape;135;p20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1"/>
          <p:cNvSpPr txBox="1"/>
          <p:nvPr>
            <p:ph type="title"/>
          </p:nvPr>
        </p:nvSpPr>
        <p:spPr>
          <a:xfrm>
            <a:off x="628650" y="274638"/>
            <a:ext cx="7886700" cy="99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What Are Grad Schools Looking For?</a:t>
            </a:r>
            <a:endParaRPr/>
          </a:p>
        </p:txBody>
      </p:sp>
      <p:sp>
        <p:nvSpPr>
          <p:cNvPr id="141" name="Google Shape;141;p21"/>
          <p:cNvSpPr txBox="1"/>
          <p:nvPr>
            <p:ph idx="1" type="body"/>
          </p:nvPr>
        </p:nvSpPr>
        <p:spPr>
          <a:xfrm>
            <a:off x="253725" y="1443150"/>
            <a:ext cx="4117200" cy="33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683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Do you have basic computing knowledge</a:t>
            </a:r>
            <a:r>
              <a:rPr lang="en-US" sz="2200"/>
              <a:t>/CISE competency</a:t>
            </a:r>
            <a:r>
              <a:rPr lang="en-US" sz="2200"/>
              <a:t>?</a:t>
            </a:r>
            <a:endParaRPr sz="2200"/>
          </a:p>
          <a:p>
            <a:pPr indent="-3683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/>
              <a:t>Do you know what research is?</a:t>
            </a:r>
            <a:endParaRPr sz="2200"/>
          </a:p>
          <a:p>
            <a:pPr indent="-3683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D8100"/>
              </a:buClr>
              <a:buSzPts val="2200"/>
              <a:buChar char="•"/>
            </a:pPr>
            <a:r>
              <a:rPr lang="en-US" sz="2200">
                <a:solidFill>
                  <a:srgbClr val="ED8100"/>
                </a:solidFill>
              </a:rPr>
              <a:t>Are you creative?</a:t>
            </a:r>
            <a:endParaRPr sz="2200">
              <a:solidFill>
                <a:srgbClr val="ED8100"/>
              </a:solidFill>
            </a:endParaRPr>
          </a:p>
          <a:p>
            <a:pPr indent="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/>
          </a:p>
        </p:txBody>
      </p:sp>
      <p:sp>
        <p:nvSpPr>
          <p:cNvPr id="142" name="Google Shape;142;p21"/>
          <p:cNvSpPr txBox="1"/>
          <p:nvPr>
            <p:ph idx="2" type="body"/>
          </p:nvPr>
        </p:nvSpPr>
        <p:spPr>
          <a:xfrm>
            <a:off x="4164225" y="1370025"/>
            <a:ext cx="4979700" cy="32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/>
              <a:t>Have you</a:t>
            </a:r>
            <a:endParaRPr b="1" sz="2400"/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recognized bigger implications of results for some technical solution,</a:t>
            </a:r>
            <a:endParaRPr sz="2400"/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designed new technical solutions for a project at work,</a:t>
            </a:r>
            <a:endParaRPr sz="2400"/>
          </a:p>
          <a:p>
            <a:pPr indent="-381000" lvl="0" marL="4572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made connections between two unrelated topics to solve a problem?</a:t>
            </a:r>
            <a:endParaRPr sz="2400"/>
          </a:p>
        </p:txBody>
      </p:sp>
      <p:sp>
        <p:nvSpPr>
          <p:cNvPr id="143" name="Google Shape;143;p21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