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Lst>
  <p:sldSz cy="5143500" cx="9144000"/>
  <p:notesSz cx="6858000" cy="9144000"/>
  <p:embeddedFontLst>
    <p:embeddedFont>
      <p:font typeface="Lato"/>
      <p:regular r:id="rId43"/>
      <p:bold r:id="rId44"/>
      <p:italic r:id="rId45"/>
      <p:boldItalic r:id="rId4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20" Type="http://schemas.openxmlformats.org/officeDocument/2006/relationships/slide" Target="slides/slide15.xml"/><Relationship Id="rId42" Type="http://schemas.openxmlformats.org/officeDocument/2006/relationships/slide" Target="slides/slide37.xml"/><Relationship Id="rId41" Type="http://schemas.openxmlformats.org/officeDocument/2006/relationships/slide" Target="slides/slide36.xml"/><Relationship Id="rId22" Type="http://schemas.openxmlformats.org/officeDocument/2006/relationships/slide" Target="slides/slide17.xml"/><Relationship Id="rId44" Type="http://schemas.openxmlformats.org/officeDocument/2006/relationships/font" Target="fonts/Lato-bold.fntdata"/><Relationship Id="rId21" Type="http://schemas.openxmlformats.org/officeDocument/2006/relationships/slide" Target="slides/slide16.xml"/><Relationship Id="rId43" Type="http://schemas.openxmlformats.org/officeDocument/2006/relationships/font" Target="fonts/Lato-regular.fntdata"/><Relationship Id="rId24" Type="http://schemas.openxmlformats.org/officeDocument/2006/relationships/slide" Target="slides/slide19.xml"/><Relationship Id="rId46" Type="http://schemas.openxmlformats.org/officeDocument/2006/relationships/font" Target="fonts/Lato-boldItalic.fntdata"/><Relationship Id="rId23" Type="http://schemas.openxmlformats.org/officeDocument/2006/relationships/slide" Target="slides/slide18.xml"/><Relationship Id="rId45" Type="http://schemas.openxmlformats.org/officeDocument/2006/relationships/font" Target="fonts/Lato-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slide" Target="slides/slide34.xml"/><Relationship Id="rId16" Type="http://schemas.openxmlformats.org/officeDocument/2006/relationships/slide" Target="slides/slide11.xml"/><Relationship Id="rId38" Type="http://schemas.openxmlformats.org/officeDocument/2006/relationships/slide" Target="slides/slide33.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ischool.uw.edu/sites/default/files/PDFs/PhD_class_profile.pdf" TargetMode="External"/><Relationship Id="rId3" Type="http://schemas.openxmlformats.org/officeDocument/2006/relationships/hyperlink" Target="https://www.hcde.washington.edu/ucd/admissions-faqs" TargetMode="External"/><Relationship Id="rId4" Type="http://schemas.openxmlformats.org/officeDocument/2006/relationships/hyperlink" Target="https://vannevar.ece.uw.edu/admissions/graduate/application.html"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7" name="Google Shape;67;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None/>
            </a:pPr>
            <a:r>
              <a:rPr b="1" lang="en-US" sz="1100">
                <a:latin typeface="Arial"/>
                <a:ea typeface="Arial"/>
                <a:cs typeface="Arial"/>
                <a:sym typeface="Arial"/>
              </a:rPr>
              <a:t>Kelly 1-13, Susanne 14-25, Dorian 26-35</a:t>
            </a:r>
            <a:endParaRPr b="1" sz="1100">
              <a:latin typeface="Arial"/>
              <a:ea typeface="Arial"/>
              <a:cs typeface="Arial"/>
              <a:sym typeface="Arial"/>
            </a:endParaRPr>
          </a:p>
          <a:p>
            <a:pPr indent="0" lvl="0" marL="0" rtl="0" algn="l">
              <a:spcBef>
                <a:spcPts val="0"/>
              </a:spcBef>
              <a:spcAft>
                <a:spcPts val="0"/>
              </a:spcAft>
              <a:buNone/>
            </a:pPr>
            <a:r>
              <a:t/>
            </a:r>
            <a:endParaRPr/>
          </a:p>
        </p:txBody>
      </p:sp>
      <p:sp>
        <p:nvSpPr>
          <p:cNvPr id="68" name="Google Shape;68;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1655ace0283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1655ace0283_0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8" name="Google Shape;138;g1655ace0283_0_0: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f38a0a4711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f38a0a4711_0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6" name="Google Shape;146;gf38a0a4711_0_0: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28625125d85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54" name="Google Shape;154;g28625125d85_0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5" name="Google Shape;155;g28625125d85_0_0: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287bdac36cf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287bdac36cf_0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3" name="Google Shape;163;g287bdac36cf_0_0: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28bae681593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28bae681593_0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1" name="Google Shape;171;g28bae681593_0_0: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g28810b910b7_0_24: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7" name="Google Shape;177;g28810b910b7_0_2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g28810b910b7_0_3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203" name="Google Shape;203;g28810b910b7_0_3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g28810b910b7_0_55: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9" name="Google Shape;229;g28810b910b7_0_5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 name="Shape 234"/>
        <p:cNvGrpSpPr/>
        <p:nvPr/>
      </p:nvGrpSpPr>
      <p:grpSpPr>
        <a:xfrm>
          <a:off x="0" y="0"/>
          <a:ext cx="0" cy="0"/>
          <a:chOff x="0" y="0"/>
          <a:chExt cx="0" cy="0"/>
        </a:xfrm>
      </p:grpSpPr>
      <p:sp>
        <p:nvSpPr>
          <p:cNvPr id="235" name="Google Shape;235;g28810b910b7_0_61: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6" name="Google Shape;236;g28810b910b7_0_6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g28810b910b7_0_67: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Make a point that this is a very difficult decision and obviously it doesn't always work out.  This happens and it's not your fault.  There are ways to deal with improving the situation and dealing with it and we'll address some of these concerns in session 5.</a:t>
            </a:r>
            <a:endParaRPr/>
          </a:p>
          <a:p>
            <a:pPr indent="0" lvl="0" marL="0" rtl="0" algn="l">
              <a:spcBef>
                <a:spcPts val="0"/>
              </a:spcBef>
              <a:spcAft>
                <a:spcPts val="0"/>
              </a:spcAft>
              <a:buNone/>
            </a:pPr>
            <a:r>
              <a:rPr lang="en-US"/>
              <a:t>There are also co-advisers, particularly if your research is interdisciplinary</a:t>
            </a:r>
            <a:endParaRPr/>
          </a:p>
        </p:txBody>
      </p:sp>
      <p:sp>
        <p:nvSpPr>
          <p:cNvPr id="243" name="Google Shape;243;g28810b910b7_0_6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28b2a6c0f58_1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76" name="Google Shape;76;g28b2a6c0f58_1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7" name="Google Shape;77;g28b2a6c0f58_1_0: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g28a3321d811_0_1: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Make a point that this is a very difficult decision and obviously it doesn't always work out.  This happens and it's not your fault.  There are ways to deal with improving the situation and dealing with it and we'll address some of these concerns in session 5.</a:t>
            </a:r>
            <a:endParaRPr/>
          </a:p>
          <a:p>
            <a:pPr indent="0" lvl="0" marL="0" rtl="0" algn="l">
              <a:spcBef>
                <a:spcPts val="0"/>
              </a:spcBef>
              <a:spcAft>
                <a:spcPts val="0"/>
              </a:spcAft>
              <a:buNone/>
            </a:pPr>
            <a:r>
              <a:rPr lang="en-US"/>
              <a:t>There are also co-advisers, particularly if your research is interdisciplinary</a:t>
            </a:r>
            <a:endParaRPr/>
          </a:p>
        </p:txBody>
      </p:sp>
      <p:sp>
        <p:nvSpPr>
          <p:cNvPr id="250" name="Google Shape;250;g28a3321d811_0_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g28810b910b7_0_73: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2-3 </a:t>
            </a:r>
            <a:r>
              <a:rPr lang="en-US"/>
              <a:t>people</a:t>
            </a:r>
            <a:r>
              <a:rPr lang="en-US"/>
              <a:t> in a room; mentees only</a:t>
            </a:r>
            <a:endParaRPr/>
          </a:p>
        </p:txBody>
      </p:sp>
      <p:sp>
        <p:nvSpPr>
          <p:cNvPr id="257" name="Google Shape;257;g28810b910b7_0_7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 name="Shape 262"/>
        <p:cNvGrpSpPr/>
        <p:nvPr/>
      </p:nvGrpSpPr>
      <p:grpSpPr>
        <a:xfrm>
          <a:off x="0" y="0"/>
          <a:ext cx="0" cy="0"/>
          <a:chOff x="0" y="0"/>
          <a:chExt cx="0" cy="0"/>
        </a:xfrm>
      </p:grpSpPr>
      <p:sp>
        <p:nvSpPr>
          <p:cNvPr id="263" name="Google Shape;263;g28810b910b7_0_79: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4" name="Google Shape;264;g28810b910b7_0_7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9" name="Shape 269"/>
        <p:cNvGrpSpPr/>
        <p:nvPr/>
      </p:nvGrpSpPr>
      <p:grpSpPr>
        <a:xfrm>
          <a:off x="0" y="0"/>
          <a:ext cx="0" cy="0"/>
          <a:chOff x="0" y="0"/>
          <a:chExt cx="0" cy="0"/>
        </a:xfrm>
      </p:grpSpPr>
      <p:sp>
        <p:nvSpPr>
          <p:cNvPr id="270" name="Google Shape;270;g28bae681593_0_6: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1" name="Google Shape;271;g28bae681593_0_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6" name="Shape 276"/>
        <p:cNvGrpSpPr/>
        <p:nvPr/>
      </p:nvGrpSpPr>
      <p:grpSpPr>
        <a:xfrm>
          <a:off x="0" y="0"/>
          <a:ext cx="0" cy="0"/>
          <a:chOff x="0" y="0"/>
          <a:chExt cx="0" cy="0"/>
        </a:xfrm>
      </p:grpSpPr>
      <p:sp>
        <p:nvSpPr>
          <p:cNvPr id="277" name="Google Shape;277;g16577c89867_4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78" name="Google Shape;278;g16577c89867_4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79" name="Google Shape;279;g16577c89867_4_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4" name="Shape 294"/>
        <p:cNvGrpSpPr/>
        <p:nvPr/>
      </p:nvGrpSpPr>
      <p:grpSpPr>
        <a:xfrm>
          <a:off x="0" y="0"/>
          <a:ext cx="0" cy="0"/>
          <a:chOff x="0" y="0"/>
          <a:chExt cx="0" cy="0"/>
        </a:xfrm>
      </p:grpSpPr>
      <p:sp>
        <p:nvSpPr>
          <p:cNvPr id="295" name="Google Shape;295;g28810b910b7_0_85: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6" name="Google Shape;296;g28810b910b7_0_8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6" name="Shape 326"/>
        <p:cNvGrpSpPr/>
        <p:nvPr/>
      </p:nvGrpSpPr>
      <p:grpSpPr>
        <a:xfrm>
          <a:off x="0" y="0"/>
          <a:ext cx="0" cy="0"/>
          <a:chOff x="0" y="0"/>
          <a:chExt cx="0" cy="0"/>
        </a:xfrm>
      </p:grpSpPr>
      <p:sp>
        <p:nvSpPr>
          <p:cNvPr id="327" name="Google Shape;327;g15f24316fbf_1_10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28" name="Google Shape;328;g15f24316fbf_1_10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2" name="Shape 332"/>
        <p:cNvGrpSpPr/>
        <p:nvPr/>
      </p:nvGrpSpPr>
      <p:grpSpPr>
        <a:xfrm>
          <a:off x="0" y="0"/>
          <a:ext cx="0" cy="0"/>
          <a:chOff x="0" y="0"/>
          <a:chExt cx="0" cy="0"/>
        </a:xfrm>
      </p:grpSpPr>
      <p:sp>
        <p:nvSpPr>
          <p:cNvPr id="333" name="Google Shape;333;g15f24316fbf_1_53: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34" name="Google Shape;334;g15f24316fbf_1_5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3" name="Shape 363"/>
        <p:cNvGrpSpPr/>
        <p:nvPr/>
      </p:nvGrpSpPr>
      <p:grpSpPr>
        <a:xfrm>
          <a:off x="0" y="0"/>
          <a:ext cx="0" cy="0"/>
          <a:chOff x="0" y="0"/>
          <a:chExt cx="0" cy="0"/>
        </a:xfrm>
      </p:grpSpPr>
      <p:sp>
        <p:nvSpPr>
          <p:cNvPr id="364" name="Google Shape;364;g15f24316fbf_1_83: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65" name="Google Shape;365;g15f24316fbf_1_8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0" name="Shape 370"/>
        <p:cNvGrpSpPr/>
        <p:nvPr/>
      </p:nvGrpSpPr>
      <p:grpSpPr>
        <a:xfrm>
          <a:off x="0" y="0"/>
          <a:ext cx="0" cy="0"/>
          <a:chOff x="0" y="0"/>
          <a:chExt cx="0" cy="0"/>
        </a:xfrm>
      </p:grpSpPr>
      <p:sp>
        <p:nvSpPr>
          <p:cNvPr id="371" name="Google Shape;371;g15f24316fbf_1_89: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72" name="Google Shape;372;g15f24316fbf_1_8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15f24316fbf_1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5" name="Google Shape;85;g15f24316fbf_1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t/>
            </a:r>
            <a:endParaRPr/>
          </a:p>
        </p:txBody>
      </p:sp>
      <p:sp>
        <p:nvSpPr>
          <p:cNvPr id="86" name="Google Shape;86;g15f24316fbf_1_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7" name="Shape 377"/>
        <p:cNvGrpSpPr/>
        <p:nvPr/>
      </p:nvGrpSpPr>
      <p:grpSpPr>
        <a:xfrm>
          <a:off x="0" y="0"/>
          <a:ext cx="0" cy="0"/>
          <a:chOff x="0" y="0"/>
          <a:chExt cx="0" cy="0"/>
        </a:xfrm>
      </p:grpSpPr>
      <p:sp>
        <p:nvSpPr>
          <p:cNvPr id="378" name="Google Shape;378;g15f24316fbf_1_9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a:t>Requirements can include qualifying exams, proposal defenses, portfolio reviews, thesis defense, teaching expectations</a:t>
            </a:r>
            <a:endParaRPr/>
          </a:p>
        </p:txBody>
      </p:sp>
      <p:sp>
        <p:nvSpPr>
          <p:cNvPr id="379" name="Google Shape;379;g15f24316fbf_1_9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4" name="Shape 384"/>
        <p:cNvGrpSpPr/>
        <p:nvPr/>
      </p:nvGrpSpPr>
      <p:grpSpPr>
        <a:xfrm>
          <a:off x="0" y="0"/>
          <a:ext cx="0" cy="0"/>
          <a:chOff x="0" y="0"/>
          <a:chExt cx="0" cy="0"/>
        </a:xfrm>
      </p:grpSpPr>
      <p:sp>
        <p:nvSpPr>
          <p:cNvPr id="385" name="Google Shape;385;g15f24316fbf_1_10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86" name="Google Shape;386;g15f24316fbf_1_10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1" name="Shape 391"/>
        <p:cNvGrpSpPr/>
        <p:nvPr/>
      </p:nvGrpSpPr>
      <p:grpSpPr>
        <a:xfrm>
          <a:off x="0" y="0"/>
          <a:ext cx="0" cy="0"/>
          <a:chOff x="0" y="0"/>
          <a:chExt cx="0" cy="0"/>
        </a:xfrm>
      </p:grpSpPr>
      <p:sp>
        <p:nvSpPr>
          <p:cNvPr id="392" name="Google Shape;392;g15f24316fbf_1_1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93" name="Google Shape;393;g15f24316fbf_1_11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50000"/>
              </a:lnSpc>
              <a:spcBef>
                <a:spcPts val="0"/>
              </a:spcBef>
              <a:spcAft>
                <a:spcPts val="0"/>
              </a:spcAft>
              <a:buSzPts val="1400"/>
              <a:buNone/>
            </a:pPr>
            <a:r>
              <a:rPr lang="en-US"/>
              <a:t>Now have more information and basis for comparison</a:t>
            </a:r>
            <a:endParaRPr/>
          </a:p>
        </p:txBody>
      </p:sp>
      <p:sp>
        <p:nvSpPr>
          <p:cNvPr id="394" name="Google Shape;394;g15f24316fbf_1_112: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3" name="Shape 413"/>
        <p:cNvGrpSpPr/>
        <p:nvPr/>
      </p:nvGrpSpPr>
      <p:grpSpPr>
        <a:xfrm>
          <a:off x="0" y="0"/>
          <a:ext cx="0" cy="0"/>
          <a:chOff x="0" y="0"/>
          <a:chExt cx="0" cy="0"/>
        </a:xfrm>
      </p:grpSpPr>
      <p:sp>
        <p:nvSpPr>
          <p:cNvPr id="414" name="Google Shape;414;g15f24316fbf_1_133: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a:t>Only apply to programs that you would be interested in attending</a:t>
            </a:r>
            <a:endParaRPr/>
          </a:p>
          <a:p>
            <a:pPr indent="0" lvl="0" marL="0" rtl="0" algn="l">
              <a:lnSpc>
                <a:spcPct val="100000"/>
              </a:lnSpc>
              <a:spcBef>
                <a:spcPts val="0"/>
              </a:spcBef>
              <a:spcAft>
                <a:spcPts val="0"/>
              </a:spcAft>
              <a:buSzPts val="1400"/>
              <a:buNone/>
            </a:pPr>
            <a:r>
              <a:rPr lang="en-US"/>
              <a:t>Should only provide feedback if you have made some firm decisions</a:t>
            </a:r>
            <a:endParaRPr/>
          </a:p>
          <a:p>
            <a:pPr indent="0" lvl="0" marL="0" rtl="0" algn="l">
              <a:lnSpc>
                <a:spcPct val="100000"/>
              </a:lnSpc>
              <a:spcBef>
                <a:spcPts val="0"/>
              </a:spcBef>
              <a:spcAft>
                <a:spcPts val="0"/>
              </a:spcAft>
              <a:buSzPts val="1400"/>
              <a:buNone/>
            </a:pPr>
            <a:r>
              <a:rPr lang="en-US"/>
              <a:t>If you decided to accept another program, let the other departments who have accepted you know asap</a:t>
            </a:r>
            <a:endParaRPr/>
          </a:p>
        </p:txBody>
      </p:sp>
      <p:sp>
        <p:nvSpPr>
          <p:cNvPr id="415" name="Google Shape;415;g15f24316fbf_1_13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0" name="Shape 420"/>
        <p:cNvGrpSpPr/>
        <p:nvPr/>
      </p:nvGrpSpPr>
      <p:grpSpPr>
        <a:xfrm>
          <a:off x="0" y="0"/>
          <a:ext cx="0" cy="0"/>
          <a:chOff x="0" y="0"/>
          <a:chExt cx="0" cy="0"/>
        </a:xfrm>
      </p:grpSpPr>
      <p:sp>
        <p:nvSpPr>
          <p:cNvPr id="421" name="Google Shape;421;g15f24316fbf_1_13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22" name="Google Shape;422;g15f24316fbf_1_139: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a:t>Remember to fill out the session poll</a:t>
            </a:r>
            <a:endParaRPr/>
          </a:p>
        </p:txBody>
      </p:sp>
      <p:sp>
        <p:nvSpPr>
          <p:cNvPr id="423" name="Google Shape;423;g15f24316fbf_1_139: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8" name="Shape 428"/>
        <p:cNvGrpSpPr/>
        <p:nvPr/>
      </p:nvGrpSpPr>
      <p:grpSpPr>
        <a:xfrm>
          <a:off x="0" y="0"/>
          <a:ext cx="0" cy="0"/>
          <a:chOff x="0" y="0"/>
          <a:chExt cx="0" cy="0"/>
        </a:xfrm>
      </p:grpSpPr>
      <p:sp>
        <p:nvSpPr>
          <p:cNvPr id="429" name="Google Shape;429;g15b29597157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430" name="Google Shape;430;g15b29597157_0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31" name="Google Shape;431;g15b29597157_0_0: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6" name="Shape 436"/>
        <p:cNvGrpSpPr/>
        <p:nvPr/>
      </p:nvGrpSpPr>
      <p:grpSpPr>
        <a:xfrm>
          <a:off x="0" y="0"/>
          <a:ext cx="0" cy="0"/>
          <a:chOff x="0" y="0"/>
          <a:chExt cx="0" cy="0"/>
        </a:xfrm>
      </p:grpSpPr>
      <p:sp>
        <p:nvSpPr>
          <p:cNvPr id="437" name="Google Shape;437;ge9270ad102_0_2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38" name="Google Shape;438;ge9270ad102_0_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3" name="Shape 443"/>
        <p:cNvGrpSpPr/>
        <p:nvPr/>
      </p:nvGrpSpPr>
      <p:grpSpPr>
        <a:xfrm>
          <a:off x="0" y="0"/>
          <a:ext cx="0" cy="0"/>
          <a:chOff x="0" y="0"/>
          <a:chExt cx="0" cy="0"/>
        </a:xfrm>
      </p:grpSpPr>
      <p:sp>
        <p:nvSpPr>
          <p:cNvPr id="444" name="Google Shape;444;g2891aeba243_0_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445" name="Google Shape;445;g2891aeba243_0_17: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46" name="Google Shape;446;g2891aeba243_0_17: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28625125d85_0_78: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93" name="Google Shape;93;g28625125d85_0_7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28625125d85_0_2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00" name="Google Shape;100;g28625125d85_0_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288e7bca4ce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07" name="Google Shape;107;g288e7bca4ce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28625125d85_0_2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t/>
            </a:r>
            <a:endParaRPr/>
          </a:p>
        </p:txBody>
      </p:sp>
      <p:sp>
        <p:nvSpPr>
          <p:cNvPr id="114" name="Google Shape;114;g28625125d85_0_2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28810b910b7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28810b910b7_0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2" name="Google Shape;122;g28810b910b7_0_0: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1655ace0283_0_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1655ace0283_0_8: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CSE : 150 spots offered to 3000 applicants</a:t>
            </a:r>
            <a:endParaRPr/>
          </a:p>
          <a:p>
            <a:pPr indent="0" lvl="0" marL="0" rtl="0" algn="l">
              <a:spcBef>
                <a:spcPts val="0"/>
              </a:spcBef>
              <a:spcAft>
                <a:spcPts val="0"/>
              </a:spcAft>
              <a:buNone/>
            </a:pPr>
            <a:r>
              <a:rPr lang="en-US"/>
              <a:t>I-school: 2019 PhD numbers - 136 applicants 17.7% acceptance rate  </a:t>
            </a:r>
            <a:r>
              <a:rPr lang="en-US" u="sng">
                <a:solidFill>
                  <a:schemeClr val="hlink"/>
                </a:solidFill>
                <a:hlinkClick r:id="rId2"/>
              </a:rPr>
              <a:t>https://ischool.uw.edu/sites/default/files/PDFs/PhD_class_profile.pdf</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HCDE: 30% acceptance rate </a:t>
            </a:r>
            <a:r>
              <a:rPr lang="en-US" u="sng">
                <a:solidFill>
                  <a:schemeClr val="hlink"/>
                </a:solidFill>
                <a:hlinkClick r:id="rId3"/>
              </a:rPr>
              <a:t>https://www.hcde.washington.edu/ucd/admissions-faqs</a:t>
            </a:r>
            <a:endParaRPr/>
          </a:p>
          <a:p>
            <a:pPr indent="0" lvl="0" marL="0" rtl="0" algn="l">
              <a:spcBef>
                <a:spcPts val="0"/>
              </a:spcBef>
              <a:spcAft>
                <a:spcPts val="0"/>
              </a:spcAft>
              <a:buNone/>
            </a:pPr>
            <a:r>
              <a:rPr lang="en-US"/>
              <a:t>ECE: 15-20% acceptance rate </a:t>
            </a:r>
            <a:r>
              <a:rPr lang="en-US" u="sng">
                <a:solidFill>
                  <a:schemeClr val="hlink"/>
                </a:solidFill>
                <a:hlinkClick r:id="rId4"/>
              </a:rPr>
              <a:t>https://vannevar.ece.uw.edu/admissions/graduate/application.html</a:t>
            </a:r>
            <a:endParaRPr/>
          </a:p>
          <a:p>
            <a:pPr indent="0" lvl="0" marL="0" rtl="0" algn="l">
              <a:spcBef>
                <a:spcPts val="0"/>
              </a:spcBef>
              <a:spcAft>
                <a:spcPts val="0"/>
              </a:spcAft>
              <a:buNone/>
            </a:pPr>
            <a:r>
              <a:t/>
            </a:r>
            <a:endParaRPr/>
          </a:p>
        </p:txBody>
      </p:sp>
      <p:sp>
        <p:nvSpPr>
          <p:cNvPr id="130" name="Google Shape;130;g1655ace0283_0_8: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 Id="rId3" Type="http://schemas.openxmlformats.org/officeDocument/2006/relationships/image" Target="../media/image3.jp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2"/>
          <p:cNvSpPr txBox="1"/>
          <p:nvPr>
            <p:ph type="ctrTitle"/>
          </p:nvPr>
        </p:nvSpPr>
        <p:spPr>
          <a:xfrm>
            <a:off x="1089212" y="1077045"/>
            <a:ext cx="6858000" cy="632946"/>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4400"/>
              <a:buFont typeface="Calibri"/>
              <a:buNone/>
              <a:defRPr b="0" sz="4400">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subTitle"/>
          </p:nvPr>
        </p:nvSpPr>
        <p:spPr>
          <a:xfrm>
            <a:off x="1089212" y="1802893"/>
            <a:ext cx="6858000" cy="1241425"/>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3200"/>
              <a:buNone/>
              <a:defRPr sz="32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2"/>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 Layout">
  <p:cSld name="Custom Layout">
    <p:spTree>
      <p:nvGrpSpPr>
        <p:cNvPr id="54" name="Shape 54"/>
        <p:cNvGrpSpPr/>
        <p:nvPr/>
      </p:nvGrpSpPr>
      <p:grpSpPr>
        <a:xfrm>
          <a:off x="0" y="0"/>
          <a:ext cx="0" cy="0"/>
          <a:chOff x="0" y="0"/>
          <a:chExt cx="0" cy="0"/>
        </a:xfrm>
      </p:grpSpPr>
      <p:sp>
        <p:nvSpPr>
          <p:cNvPr id="55" name="Google Shape;55;p11"/>
          <p:cNvSpPr txBox="1"/>
          <p:nvPr>
            <p:ph type="title"/>
          </p:nvPr>
        </p:nvSpPr>
        <p:spPr>
          <a:xfrm>
            <a:off x="628650" y="274638"/>
            <a:ext cx="7886700" cy="993775"/>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1"/>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Slide">
  <p:cSld name="1_Title Slide">
    <p:bg>
      <p:bgPr>
        <a:solidFill>
          <a:srgbClr val="ED8100"/>
        </a:solidFill>
      </p:bgPr>
    </p:bg>
    <p:spTree>
      <p:nvGrpSpPr>
        <p:cNvPr id="57" name="Shape 57"/>
        <p:cNvGrpSpPr/>
        <p:nvPr/>
      </p:nvGrpSpPr>
      <p:grpSpPr>
        <a:xfrm>
          <a:off x="0" y="0"/>
          <a:ext cx="0" cy="0"/>
          <a:chOff x="0" y="0"/>
          <a:chExt cx="0" cy="0"/>
        </a:xfrm>
      </p:grpSpPr>
      <p:pic>
        <p:nvPicPr>
          <p:cNvPr id="58" name="Google Shape;58;p12"/>
          <p:cNvPicPr preferRelativeResize="0"/>
          <p:nvPr/>
        </p:nvPicPr>
        <p:blipFill rotWithShape="1">
          <a:blip r:embed="rId2">
            <a:alphaModFix/>
          </a:blip>
          <a:srcRect b="0" l="0" r="0" t="0"/>
          <a:stretch/>
        </p:blipFill>
        <p:spPr>
          <a:xfrm>
            <a:off x="0" y="0"/>
            <a:ext cx="6858001" cy="95250"/>
          </a:xfrm>
          <a:prstGeom prst="rect">
            <a:avLst/>
          </a:prstGeom>
          <a:noFill/>
          <a:ln>
            <a:noFill/>
          </a:ln>
        </p:spPr>
      </p:pic>
      <p:pic>
        <p:nvPicPr>
          <p:cNvPr id="59" name="Google Shape;59;p12"/>
          <p:cNvPicPr preferRelativeResize="0"/>
          <p:nvPr/>
        </p:nvPicPr>
        <p:blipFill rotWithShape="1">
          <a:blip r:embed="rId3">
            <a:alphaModFix/>
          </a:blip>
          <a:srcRect b="0" l="0" r="0" t="0"/>
          <a:stretch/>
        </p:blipFill>
        <p:spPr>
          <a:xfrm>
            <a:off x="0" y="4954206"/>
            <a:ext cx="9144000" cy="189294"/>
          </a:xfrm>
          <a:prstGeom prst="rect">
            <a:avLst/>
          </a:prstGeom>
          <a:noFill/>
          <a:ln>
            <a:noFill/>
          </a:ln>
        </p:spPr>
      </p:pic>
      <p:sp>
        <p:nvSpPr>
          <p:cNvPr id="60" name="Google Shape;60;p12"/>
          <p:cNvSpPr txBox="1"/>
          <p:nvPr>
            <p:ph idx="1" type="body"/>
          </p:nvPr>
        </p:nvSpPr>
        <p:spPr>
          <a:xfrm>
            <a:off x="366516" y="1410785"/>
            <a:ext cx="8229600" cy="30600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00000"/>
              </a:lnSpc>
              <a:spcBef>
                <a:spcPts val="360"/>
              </a:spcBef>
              <a:spcAft>
                <a:spcPts val="0"/>
              </a:spcAft>
              <a:buClr>
                <a:srgbClr val="AADB1E"/>
              </a:buClr>
              <a:buSzPts val="1800"/>
              <a:buFont typeface="Arial"/>
              <a:buChar char="•"/>
              <a:defRPr b="0" i="0" sz="1800" u="none" cap="none" strike="noStrike">
                <a:solidFill>
                  <a:schemeClr val="dk1"/>
                </a:solidFill>
                <a:latin typeface="Arial"/>
                <a:ea typeface="Arial"/>
                <a:cs typeface="Arial"/>
                <a:sym typeface="Arial"/>
              </a:defRPr>
            </a:lvl1pPr>
            <a:lvl2pPr indent="-342900" lvl="1" marL="914400" marR="0" rtl="0" algn="l">
              <a:lnSpc>
                <a:spcPct val="100000"/>
              </a:lnSpc>
              <a:spcBef>
                <a:spcPts val="360"/>
              </a:spcBef>
              <a:spcAft>
                <a:spcPts val="0"/>
              </a:spcAft>
              <a:buClr>
                <a:srgbClr val="AADB1E"/>
              </a:buClr>
              <a:buSzPts val="1800"/>
              <a:buFont typeface="Arial"/>
              <a:buChar char="–"/>
              <a:defRPr b="0" i="0" sz="1800" u="none" cap="none" strike="noStrike">
                <a:solidFill>
                  <a:schemeClr val="dk1"/>
                </a:solidFill>
                <a:latin typeface="Arial"/>
                <a:ea typeface="Arial"/>
                <a:cs typeface="Arial"/>
                <a:sym typeface="Arial"/>
              </a:defRPr>
            </a:lvl2pPr>
            <a:lvl3pPr indent="-342900" lvl="2" marL="1371600" marR="0" rtl="0" algn="l">
              <a:lnSpc>
                <a:spcPct val="100000"/>
              </a:lnSpc>
              <a:spcBef>
                <a:spcPts val="360"/>
              </a:spcBef>
              <a:spcAft>
                <a:spcPts val="0"/>
              </a:spcAft>
              <a:buClr>
                <a:srgbClr val="AADB1E"/>
              </a:buClr>
              <a:buSzPts val="1800"/>
              <a:buFont typeface="Arial"/>
              <a:buChar char="•"/>
              <a:defRPr b="0" i="0" sz="1800" u="none" cap="none" strike="noStrike">
                <a:solidFill>
                  <a:schemeClr val="dk1"/>
                </a:solidFill>
                <a:latin typeface="Arial"/>
                <a:ea typeface="Arial"/>
                <a:cs typeface="Arial"/>
                <a:sym typeface="Arial"/>
              </a:defRPr>
            </a:lvl3pPr>
            <a:lvl4pPr indent="-342900" lvl="3" marL="1828800" marR="0" rtl="0" algn="l">
              <a:lnSpc>
                <a:spcPct val="100000"/>
              </a:lnSpc>
              <a:spcBef>
                <a:spcPts val="360"/>
              </a:spcBef>
              <a:spcAft>
                <a:spcPts val="0"/>
              </a:spcAft>
              <a:buClr>
                <a:srgbClr val="AADB1E"/>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100000"/>
              </a:lnSpc>
              <a:spcBef>
                <a:spcPts val="360"/>
              </a:spcBef>
              <a:spcAft>
                <a:spcPts val="0"/>
              </a:spcAft>
              <a:buClr>
                <a:srgbClr val="AADB1E"/>
              </a:buClr>
              <a:buSzPts val="1800"/>
              <a:buFont typeface="Arial"/>
              <a:buChar char="»"/>
              <a:defRPr b="0" i="0" sz="1800" u="none" cap="none" strike="noStrike">
                <a:solidFill>
                  <a:schemeClr val="dk1"/>
                </a:solidFill>
                <a:latin typeface="Arial"/>
                <a:ea typeface="Arial"/>
                <a:cs typeface="Arial"/>
                <a:sym typeface="Arial"/>
              </a:defRPr>
            </a:lvl5pPr>
            <a:lvl6pPr indent="-330200" lvl="5" marL="2743200" marR="0" rtl="0" algn="l">
              <a:lnSpc>
                <a:spcPct val="100000"/>
              </a:lnSpc>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6pPr>
            <a:lvl7pPr indent="-330200" lvl="6" marL="3200400" marR="0" rtl="0" algn="l">
              <a:lnSpc>
                <a:spcPct val="100000"/>
              </a:lnSpc>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7pPr>
            <a:lvl8pPr indent="-330200" lvl="7" marL="3657600" marR="0" rtl="0" algn="l">
              <a:lnSpc>
                <a:spcPct val="100000"/>
              </a:lnSpc>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8pPr>
            <a:lvl9pPr indent="-330200" lvl="8" marL="4114800" marR="0" rtl="0" algn="l">
              <a:lnSpc>
                <a:spcPct val="100000"/>
              </a:lnSpc>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9pPr>
          </a:lstStyle>
          <a:p/>
        </p:txBody>
      </p:sp>
      <p:sp>
        <p:nvSpPr>
          <p:cNvPr id="61" name="Google Shape;61;p12"/>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lvl1pPr lvl="0">
              <a:buNone/>
              <a:defRPr>
                <a:latin typeface="Arial"/>
                <a:ea typeface="Arial"/>
                <a:cs typeface="Arial"/>
                <a:sym typeface="Arial"/>
              </a:defRPr>
            </a:lvl1pPr>
            <a:lvl2pPr lvl="1">
              <a:buNone/>
              <a:defRPr>
                <a:latin typeface="Arial"/>
                <a:ea typeface="Arial"/>
                <a:cs typeface="Arial"/>
                <a:sym typeface="Arial"/>
              </a:defRPr>
            </a:lvl2pPr>
            <a:lvl3pPr lvl="2">
              <a:buNone/>
              <a:defRPr>
                <a:latin typeface="Arial"/>
                <a:ea typeface="Arial"/>
                <a:cs typeface="Arial"/>
                <a:sym typeface="Arial"/>
              </a:defRPr>
            </a:lvl3pPr>
            <a:lvl4pPr lvl="3">
              <a:buNone/>
              <a:defRPr>
                <a:latin typeface="Arial"/>
                <a:ea typeface="Arial"/>
                <a:cs typeface="Arial"/>
                <a:sym typeface="Arial"/>
              </a:defRPr>
            </a:lvl4pPr>
            <a:lvl5pPr lvl="4">
              <a:buNone/>
              <a:defRPr>
                <a:latin typeface="Arial"/>
                <a:ea typeface="Arial"/>
                <a:cs typeface="Arial"/>
                <a:sym typeface="Arial"/>
              </a:defRPr>
            </a:lvl5pPr>
            <a:lvl6pPr lvl="5">
              <a:buNone/>
              <a:defRPr>
                <a:latin typeface="Arial"/>
                <a:ea typeface="Arial"/>
                <a:cs typeface="Arial"/>
                <a:sym typeface="Arial"/>
              </a:defRPr>
            </a:lvl6pPr>
            <a:lvl7pPr lvl="6">
              <a:buNone/>
              <a:defRPr>
                <a:latin typeface="Arial"/>
                <a:ea typeface="Arial"/>
                <a:cs typeface="Arial"/>
                <a:sym typeface="Arial"/>
              </a:defRPr>
            </a:lvl7pPr>
            <a:lvl8pPr lvl="7">
              <a:buNone/>
              <a:defRPr>
                <a:latin typeface="Arial"/>
                <a:ea typeface="Arial"/>
                <a:cs typeface="Arial"/>
                <a:sym typeface="Arial"/>
              </a:defRPr>
            </a:lvl8pPr>
            <a:lvl9pPr lvl="8">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Custom Layout">
  <p:cSld name="3_Custom Layout">
    <p:spTree>
      <p:nvGrpSpPr>
        <p:cNvPr id="62" name="Shape 62"/>
        <p:cNvGrpSpPr/>
        <p:nvPr/>
      </p:nvGrpSpPr>
      <p:grpSpPr>
        <a:xfrm>
          <a:off x="0" y="0"/>
          <a:ext cx="0" cy="0"/>
          <a:chOff x="0" y="0"/>
          <a:chExt cx="0" cy="0"/>
        </a:xfrm>
      </p:grpSpPr>
      <p:sp>
        <p:nvSpPr>
          <p:cNvPr id="63" name="Google Shape;63;p13"/>
          <p:cNvSpPr txBox="1"/>
          <p:nvPr>
            <p:ph type="title"/>
          </p:nvPr>
        </p:nvSpPr>
        <p:spPr>
          <a:xfrm>
            <a:off x="628650" y="274638"/>
            <a:ext cx="7886700" cy="993900"/>
          </a:xfrm>
          <a:prstGeom prst="rect">
            <a:avLst/>
          </a:prstGeom>
          <a:noFill/>
          <a:ln>
            <a:noFill/>
          </a:ln>
        </p:spPr>
        <p:txBody>
          <a:bodyPr anchorCtr="0" anchor="ctr" bIns="45700" lIns="91425" spcFirstLastPara="1" rIns="91425" wrap="square" tIns="45700">
            <a:normAutofit/>
          </a:bodyPr>
          <a:lstStyle>
            <a:lvl1pPr lvl="0" rtl="0" algn="ctr">
              <a:lnSpc>
                <a:spcPct val="90000"/>
              </a:lnSpc>
              <a:spcBef>
                <a:spcPts val="0"/>
              </a:spcBef>
              <a:spcAft>
                <a:spcPts val="0"/>
              </a:spcAft>
              <a:buSzPts val="4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64" name="Google Shape;64;p13"/>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9" name="Shape 19"/>
        <p:cNvGrpSpPr/>
        <p:nvPr/>
      </p:nvGrpSpPr>
      <p:grpSpPr>
        <a:xfrm>
          <a:off x="0" y="0"/>
          <a:ext cx="0" cy="0"/>
          <a:chOff x="0" y="0"/>
          <a:chExt cx="0" cy="0"/>
        </a:xfrm>
      </p:grpSpPr>
      <p:sp>
        <p:nvSpPr>
          <p:cNvPr id="20" name="Google Shape;20;p3"/>
          <p:cNvSpPr txBox="1"/>
          <p:nvPr>
            <p:ph type="title"/>
          </p:nvPr>
        </p:nvSpPr>
        <p:spPr>
          <a:xfrm>
            <a:off x="628650" y="274638"/>
            <a:ext cx="7886700" cy="993775"/>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1" name="Google Shape;21;p3"/>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2" name="Shape 22"/>
        <p:cNvGrpSpPr/>
        <p:nvPr/>
      </p:nvGrpSpPr>
      <p:grpSpPr>
        <a:xfrm>
          <a:off x="0" y="0"/>
          <a:ext cx="0" cy="0"/>
          <a:chOff x="0" y="0"/>
          <a:chExt cx="0" cy="0"/>
        </a:xfrm>
      </p:grpSpPr>
      <p:sp>
        <p:nvSpPr>
          <p:cNvPr id="23" name="Google Shape;23;p4"/>
          <p:cNvSpPr txBox="1"/>
          <p:nvPr>
            <p:ph type="title"/>
          </p:nvPr>
        </p:nvSpPr>
        <p:spPr>
          <a:xfrm>
            <a:off x="628650" y="1106501"/>
            <a:ext cx="7886700" cy="694818"/>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4400"/>
              <a:buFont typeface="Calibri"/>
              <a:buNone/>
              <a:defRPr sz="4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4"/>
          <p:cNvSpPr txBox="1"/>
          <p:nvPr>
            <p:ph idx="1" type="body"/>
          </p:nvPr>
        </p:nvSpPr>
        <p:spPr>
          <a:xfrm>
            <a:off x="628650" y="1820369"/>
            <a:ext cx="7886700" cy="1125538"/>
          </a:xfrm>
          <a:prstGeom prst="rect">
            <a:avLst/>
          </a:prstGeom>
          <a:noFill/>
          <a:ln>
            <a:noFill/>
          </a:ln>
        </p:spPr>
        <p:txBody>
          <a:bodyPr anchorCtr="0" anchor="t" bIns="45700" lIns="91425" spcFirstLastPara="1" rIns="91425" wrap="square" tIns="45700">
            <a:normAutofit/>
          </a:bodyPr>
          <a:lstStyle>
            <a:lvl1pPr indent="-228600" lvl="0" marL="457200" algn="ctr">
              <a:lnSpc>
                <a:spcPct val="90000"/>
              </a:lnSpc>
              <a:spcBef>
                <a:spcPts val="1000"/>
              </a:spcBef>
              <a:spcAft>
                <a:spcPts val="0"/>
              </a:spcAft>
              <a:buClr>
                <a:srgbClr val="888888"/>
              </a:buClr>
              <a:buSzPts val="3200"/>
              <a:buNone/>
              <a:defRPr sz="32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5" name="Google Shape;25;p4"/>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lvl1pPr lvl="0">
              <a:buNone/>
              <a:defRPr>
                <a:solidFill>
                  <a:srgbClr val="888888"/>
                </a:solidFill>
              </a:defRPr>
            </a:lvl1pPr>
            <a:lvl2pPr lvl="1">
              <a:buNone/>
              <a:defRPr>
                <a:solidFill>
                  <a:srgbClr val="888888"/>
                </a:solidFill>
              </a:defRPr>
            </a:lvl2pPr>
            <a:lvl3pPr lvl="2">
              <a:buNone/>
              <a:defRPr>
                <a:solidFill>
                  <a:srgbClr val="888888"/>
                </a:solidFill>
              </a:defRPr>
            </a:lvl3pPr>
            <a:lvl4pPr lvl="3">
              <a:buNone/>
              <a:defRPr>
                <a:solidFill>
                  <a:srgbClr val="888888"/>
                </a:solidFill>
              </a:defRPr>
            </a:lvl4pPr>
            <a:lvl5pPr lvl="4">
              <a:buNone/>
              <a:defRPr>
                <a:solidFill>
                  <a:srgbClr val="888888"/>
                </a:solidFill>
              </a:defRPr>
            </a:lvl5pPr>
            <a:lvl6pPr lvl="5">
              <a:buNone/>
              <a:defRPr>
                <a:solidFill>
                  <a:srgbClr val="888888"/>
                </a:solidFill>
              </a:defRPr>
            </a:lvl6pPr>
            <a:lvl7pPr lvl="6">
              <a:buNone/>
              <a:defRPr>
                <a:solidFill>
                  <a:srgbClr val="888888"/>
                </a:solidFill>
              </a:defRPr>
            </a:lvl7pPr>
            <a:lvl8pPr lvl="7">
              <a:buNone/>
              <a:defRPr>
                <a:solidFill>
                  <a:srgbClr val="888888"/>
                </a:solidFill>
              </a:defRPr>
            </a:lvl8pPr>
            <a:lvl9pPr lvl="8">
              <a:buNone/>
              <a:defRPr>
                <a:solidFill>
                  <a:srgbClr val="888888"/>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6" name="Shape 26"/>
        <p:cNvGrpSpPr/>
        <p:nvPr/>
      </p:nvGrpSpPr>
      <p:grpSpPr>
        <a:xfrm>
          <a:off x="0" y="0"/>
          <a:ext cx="0" cy="0"/>
          <a:chOff x="0" y="0"/>
          <a:chExt cx="0" cy="0"/>
        </a:xfrm>
      </p:grpSpPr>
      <p:sp>
        <p:nvSpPr>
          <p:cNvPr id="27" name="Google Shape;27;p5"/>
          <p:cNvSpPr txBox="1"/>
          <p:nvPr>
            <p:ph type="title"/>
          </p:nvPr>
        </p:nvSpPr>
        <p:spPr>
          <a:xfrm>
            <a:off x="628650" y="274638"/>
            <a:ext cx="7886700" cy="993775"/>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8" name="Google Shape;28;p5"/>
          <p:cNvSpPr txBox="1"/>
          <p:nvPr>
            <p:ph idx="1" type="body"/>
          </p:nvPr>
        </p:nvSpPr>
        <p:spPr>
          <a:xfrm>
            <a:off x="628650" y="1370013"/>
            <a:ext cx="3867150" cy="326231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9" name="Google Shape;29;p5"/>
          <p:cNvSpPr txBox="1"/>
          <p:nvPr>
            <p:ph idx="2" type="body"/>
          </p:nvPr>
        </p:nvSpPr>
        <p:spPr>
          <a:xfrm>
            <a:off x="4648200" y="1370013"/>
            <a:ext cx="3867150" cy="326231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228600" lvl="2" marL="1371600" algn="l">
              <a:lnSpc>
                <a:spcPct val="90000"/>
              </a:lnSpc>
              <a:spcBef>
                <a:spcPts val="500"/>
              </a:spcBef>
              <a:spcAft>
                <a:spcPts val="0"/>
              </a:spcAft>
              <a:buClr>
                <a:schemeClr val="dk1"/>
              </a:buClr>
              <a:buSzPts val="2000"/>
              <a:buNone/>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0" name="Google Shape;30;p5"/>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31" name="Shape 31"/>
        <p:cNvGrpSpPr/>
        <p:nvPr/>
      </p:nvGrpSpPr>
      <p:grpSpPr>
        <a:xfrm>
          <a:off x="0" y="0"/>
          <a:ext cx="0" cy="0"/>
          <a:chOff x="0" y="0"/>
          <a:chExt cx="0" cy="0"/>
        </a:xfrm>
      </p:grpSpPr>
      <p:sp>
        <p:nvSpPr>
          <p:cNvPr id="32" name="Google Shape;32;p6"/>
          <p:cNvSpPr txBox="1"/>
          <p:nvPr>
            <p:ph type="title"/>
          </p:nvPr>
        </p:nvSpPr>
        <p:spPr>
          <a:xfrm>
            <a:off x="630238" y="342900"/>
            <a:ext cx="2949575" cy="120015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6"/>
          <p:cNvSpPr txBox="1"/>
          <p:nvPr>
            <p:ph idx="1" type="body"/>
          </p:nvPr>
        </p:nvSpPr>
        <p:spPr>
          <a:xfrm>
            <a:off x="3887788" y="741363"/>
            <a:ext cx="4629150" cy="36544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381000" lvl="1" marL="914400" algn="l">
              <a:lnSpc>
                <a:spcPct val="90000"/>
              </a:lnSpc>
              <a:spcBef>
                <a:spcPts val="500"/>
              </a:spcBef>
              <a:spcAft>
                <a:spcPts val="0"/>
              </a:spcAft>
              <a:buClr>
                <a:schemeClr val="dk1"/>
              </a:buClr>
              <a:buSzPts val="2400"/>
              <a:buChar char="•"/>
              <a:defRPr sz="2400"/>
            </a:lvl2pPr>
            <a:lvl3pPr indent="-228600" lvl="2" marL="1371600" algn="l">
              <a:lnSpc>
                <a:spcPct val="90000"/>
              </a:lnSpc>
              <a:spcBef>
                <a:spcPts val="500"/>
              </a:spcBef>
              <a:spcAft>
                <a:spcPts val="0"/>
              </a:spcAft>
              <a:buClr>
                <a:schemeClr val="dk1"/>
              </a:buClr>
              <a:buSzPts val="2400"/>
              <a:buNone/>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34" name="Google Shape;34;p6"/>
          <p:cNvSpPr txBox="1"/>
          <p:nvPr>
            <p:ph idx="2" type="body"/>
          </p:nvPr>
        </p:nvSpPr>
        <p:spPr>
          <a:xfrm>
            <a:off x="630238" y="1543050"/>
            <a:ext cx="2949575" cy="28590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sz="24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35" name="Google Shape;35;p6"/>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36" name="Shape 36"/>
        <p:cNvGrpSpPr/>
        <p:nvPr/>
      </p:nvGrpSpPr>
      <p:grpSpPr>
        <a:xfrm>
          <a:off x="0" y="0"/>
          <a:ext cx="0" cy="0"/>
          <a:chOff x="0" y="0"/>
          <a:chExt cx="0" cy="0"/>
        </a:xfrm>
      </p:grpSpPr>
      <p:sp>
        <p:nvSpPr>
          <p:cNvPr id="37" name="Google Shape;37;p7"/>
          <p:cNvSpPr txBox="1"/>
          <p:nvPr>
            <p:ph type="title"/>
          </p:nvPr>
        </p:nvSpPr>
        <p:spPr>
          <a:xfrm>
            <a:off x="630238" y="342900"/>
            <a:ext cx="2949575" cy="120015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7"/>
          <p:cNvSpPr/>
          <p:nvPr>
            <p:ph idx="2" type="pic"/>
          </p:nvPr>
        </p:nvSpPr>
        <p:spPr>
          <a:xfrm>
            <a:off x="3884612" y="499316"/>
            <a:ext cx="4629150" cy="3654425"/>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39" name="Google Shape;39;p7"/>
          <p:cNvSpPr txBox="1"/>
          <p:nvPr>
            <p:ph idx="1" type="body"/>
          </p:nvPr>
        </p:nvSpPr>
        <p:spPr>
          <a:xfrm>
            <a:off x="630238" y="1543050"/>
            <a:ext cx="2949575" cy="28590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sz="24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40" name="Google Shape;40;p7"/>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41" name="Shape 41"/>
        <p:cNvGrpSpPr/>
        <p:nvPr/>
      </p:nvGrpSpPr>
      <p:grpSpPr>
        <a:xfrm>
          <a:off x="0" y="0"/>
          <a:ext cx="0" cy="0"/>
          <a:chOff x="0" y="0"/>
          <a:chExt cx="0" cy="0"/>
        </a:xfrm>
      </p:grpSpPr>
      <p:sp>
        <p:nvSpPr>
          <p:cNvPr id="42" name="Google Shape;42;p8"/>
          <p:cNvSpPr txBox="1"/>
          <p:nvPr>
            <p:ph type="title"/>
          </p:nvPr>
        </p:nvSpPr>
        <p:spPr>
          <a:xfrm>
            <a:off x="628650" y="274638"/>
            <a:ext cx="7886700" cy="993775"/>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3" name="Google Shape;43;p8"/>
          <p:cNvSpPr txBox="1"/>
          <p:nvPr>
            <p:ph idx="1" type="body"/>
          </p:nvPr>
        </p:nvSpPr>
        <p:spPr>
          <a:xfrm>
            <a:off x="628650" y="1370013"/>
            <a:ext cx="7886700" cy="326231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8"/>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5" name="Shape 45"/>
        <p:cNvGrpSpPr/>
        <p:nvPr/>
      </p:nvGrpSpPr>
      <p:grpSpPr>
        <a:xfrm>
          <a:off x="0" y="0"/>
          <a:ext cx="0" cy="0"/>
          <a:chOff x="0" y="0"/>
          <a:chExt cx="0" cy="0"/>
        </a:xfrm>
      </p:grpSpPr>
      <p:sp>
        <p:nvSpPr>
          <p:cNvPr id="46" name="Google Shape;46;p9"/>
          <p:cNvSpPr txBox="1"/>
          <p:nvPr>
            <p:ph type="title"/>
          </p:nvPr>
        </p:nvSpPr>
        <p:spPr>
          <a:xfrm>
            <a:off x="630238" y="274638"/>
            <a:ext cx="7886700" cy="993775"/>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9"/>
          <p:cNvSpPr txBox="1"/>
          <p:nvPr>
            <p:ph idx="1" type="body"/>
          </p:nvPr>
        </p:nvSpPr>
        <p:spPr>
          <a:xfrm>
            <a:off x="630238" y="1260475"/>
            <a:ext cx="3868737" cy="619125"/>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8" name="Google Shape;48;p9"/>
          <p:cNvSpPr txBox="1"/>
          <p:nvPr>
            <p:ph idx="2" type="body"/>
          </p:nvPr>
        </p:nvSpPr>
        <p:spPr>
          <a:xfrm>
            <a:off x="630238" y="1879600"/>
            <a:ext cx="3868737" cy="276225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228600" lvl="2" marL="1371600" algn="l">
              <a:lnSpc>
                <a:spcPct val="90000"/>
              </a:lnSpc>
              <a:spcBef>
                <a:spcPts val="500"/>
              </a:spcBef>
              <a:spcAft>
                <a:spcPts val="0"/>
              </a:spcAft>
              <a:buClr>
                <a:schemeClr val="dk1"/>
              </a:buClr>
              <a:buSzPts val="2000"/>
              <a:buNone/>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9" name="Google Shape;49;p9"/>
          <p:cNvSpPr txBox="1"/>
          <p:nvPr>
            <p:ph idx="3" type="body"/>
          </p:nvPr>
        </p:nvSpPr>
        <p:spPr>
          <a:xfrm>
            <a:off x="4629150" y="1260475"/>
            <a:ext cx="3887788" cy="619125"/>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50" name="Google Shape;50;p9"/>
          <p:cNvSpPr txBox="1"/>
          <p:nvPr>
            <p:ph idx="4" type="body"/>
          </p:nvPr>
        </p:nvSpPr>
        <p:spPr>
          <a:xfrm>
            <a:off x="4629150" y="1879600"/>
            <a:ext cx="3887788" cy="276225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228600" lvl="2" marL="1371600" algn="l">
              <a:lnSpc>
                <a:spcPct val="90000"/>
              </a:lnSpc>
              <a:spcBef>
                <a:spcPts val="500"/>
              </a:spcBef>
              <a:spcAft>
                <a:spcPts val="0"/>
              </a:spcAft>
              <a:buClr>
                <a:schemeClr val="dk1"/>
              </a:buClr>
              <a:buSzPts val="2000"/>
              <a:buNone/>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1" name="Google Shape;51;p9"/>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2" name="Shape 52"/>
        <p:cNvGrpSpPr/>
        <p:nvPr/>
      </p:nvGrpSpPr>
      <p:grpSpPr>
        <a:xfrm>
          <a:off x="0" y="0"/>
          <a:ext cx="0" cy="0"/>
          <a:chOff x="0" y="0"/>
          <a:chExt cx="0" cy="0"/>
        </a:xfrm>
      </p:grpSpPr>
      <p:sp>
        <p:nvSpPr>
          <p:cNvPr id="53" name="Google Shape;53;p10"/>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9.xml"/><Relationship Id="rId10" Type="http://schemas.openxmlformats.org/officeDocument/2006/relationships/slideLayout" Target="../slideLayouts/slideLayout8.xml"/><Relationship Id="rId13" Type="http://schemas.openxmlformats.org/officeDocument/2006/relationships/slideLayout" Target="../slideLayouts/slideLayout11.xml"/><Relationship Id="rId12" Type="http://schemas.openxmlformats.org/officeDocument/2006/relationships/slideLayout" Target="../slideLayouts/slideLayout10.xml"/><Relationship Id="rId1" Type="http://schemas.openxmlformats.org/officeDocument/2006/relationships/image" Target="../media/image5.png"/><Relationship Id="rId2" Type="http://schemas.openxmlformats.org/officeDocument/2006/relationships/image" Target="../media/image2.jpg"/><Relationship Id="rId3" Type="http://schemas.openxmlformats.org/officeDocument/2006/relationships/slideLayout" Target="../slideLayouts/slideLayout1.xml"/><Relationship Id="rId4" Type="http://schemas.openxmlformats.org/officeDocument/2006/relationships/slideLayout" Target="../slideLayouts/slideLayout2.xml"/><Relationship Id="rId9" Type="http://schemas.openxmlformats.org/officeDocument/2006/relationships/slideLayout" Target="../slideLayouts/slideLayout7.xml"/><Relationship Id="rId15" Type="http://schemas.openxmlformats.org/officeDocument/2006/relationships/theme" Target="../theme/theme1.xml"/><Relationship Id="rId14" Type="http://schemas.openxmlformats.org/officeDocument/2006/relationships/slideLayout" Target="../slideLayouts/slideLayout1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628650" y="274638"/>
            <a:ext cx="7886700" cy="993775"/>
          </a:xfrm>
          <a:prstGeom prst="rect">
            <a:avLst/>
          </a:prstGeom>
          <a:noFill/>
          <a:ln>
            <a:noFill/>
          </a:ln>
        </p:spPr>
        <p:txBody>
          <a:bodyPr anchorCtr="0" anchor="ctr" bIns="45700" lIns="91425" spcFirstLastPara="1" rIns="91425" wrap="square" tIns="45700">
            <a:normAutofit/>
          </a:bodyPr>
          <a:lstStyle>
            <a:lvl1pPr lvl="0" marR="0" rtl="0" algn="ctr">
              <a:lnSpc>
                <a:spcPct val="90000"/>
              </a:lnSpc>
              <a:spcBef>
                <a:spcPts val="0"/>
              </a:spcBef>
              <a:spcAft>
                <a:spcPts val="0"/>
              </a:spcAft>
              <a:buClr>
                <a:schemeClr val="dk1"/>
              </a:buClr>
              <a:buSzPts val="4400"/>
              <a:buFont typeface="Calibri"/>
              <a:buNone/>
              <a:defRPr b="1"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628650" y="1370013"/>
            <a:ext cx="7886700" cy="3262312"/>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90000"/>
              </a:lnSpc>
              <a:spcBef>
                <a:spcPts val="100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pic>
        <p:nvPicPr>
          <p:cNvPr id="12" name="Google Shape;12;p1"/>
          <p:cNvPicPr preferRelativeResize="0"/>
          <p:nvPr/>
        </p:nvPicPr>
        <p:blipFill rotWithShape="1">
          <a:blip r:embed="rId1">
            <a:alphaModFix/>
          </a:blip>
          <a:srcRect b="0" l="0" r="0" t="0"/>
          <a:stretch/>
        </p:blipFill>
        <p:spPr>
          <a:xfrm>
            <a:off x="7373257" y="4371067"/>
            <a:ext cx="1616529" cy="718457"/>
          </a:xfrm>
          <a:prstGeom prst="rect">
            <a:avLst/>
          </a:prstGeom>
          <a:noFill/>
          <a:ln>
            <a:noFill/>
          </a:ln>
        </p:spPr>
      </p:pic>
      <p:pic>
        <p:nvPicPr>
          <p:cNvPr descr="Data:TRAFFIC:CRA:1401_Logo_Branding:Source Files:ASSETS:word_footer.jpg" id="13" name="Google Shape;13;p1"/>
          <p:cNvPicPr preferRelativeResize="0"/>
          <p:nvPr/>
        </p:nvPicPr>
        <p:blipFill rotWithShape="1">
          <a:blip r:embed="rId2">
            <a:alphaModFix/>
          </a:blip>
          <a:srcRect b="0" l="0" r="0" t="0"/>
          <a:stretch/>
        </p:blipFill>
        <p:spPr>
          <a:xfrm>
            <a:off x="0" y="-7257"/>
            <a:ext cx="9144000" cy="111760"/>
          </a:xfrm>
          <a:prstGeom prst="rect">
            <a:avLst/>
          </a:prstGeom>
          <a:noFill/>
          <a:ln>
            <a:noFill/>
          </a:ln>
        </p:spPr>
      </p:pic>
      <p:sp>
        <p:nvSpPr>
          <p:cNvPr id="14" name="Google Shape;14;p1"/>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lvl="0" algn="r">
              <a:buNone/>
              <a:defRPr sz="1300">
                <a:solidFill>
                  <a:schemeClr val="dk1"/>
                </a:solidFill>
                <a:latin typeface="Calibri"/>
                <a:ea typeface="Calibri"/>
                <a:cs typeface="Calibri"/>
                <a:sym typeface="Calibri"/>
              </a:defRPr>
            </a:lvl1pPr>
            <a:lvl2pPr lvl="1" algn="r">
              <a:buNone/>
              <a:defRPr sz="1300">
                <a:solidFill>
                  <a:schemeClr val="dk1"/>
                </a:solidFill>
                <a:latin typeface="Calibri"/>
                <a:ea typeface="Calibri"/>
                <a:cs typeface="Calibri"/>
                <a:sym typeface="Calibri"/>
              </a:defRPr>
            </a:lvl2pPr>
            <a:lvl3pPr lvl="2" algn="r">
              <a:buNone/>
              <a:defRPr sz="1300">
                <a:solidFill>
                  <a:schemeClr val="dk1"/>
                </a:solidFill>
                <a:latin typeface="Calibri"/>
                <a:ea typeface="Calibri"/>
                <a:cs typeface="Calibri"/>
                <a:sym typeface="Calibri"/>
              </a:defRPr>
            </a:lvl3pPr>
            <a:lvl4pPr lvl="3" algn="r">
              <a:buNone/>
              <a:defRPr sz="1300">
                <a:solidFill>
                  <a:schemeClr val="dk1"/>
                </a:solidFill>
                <a:latin typeface="Calibri"/>
                <a:ea typeface="Calibri"/>
                <a:cs typeface="Calibri"/>
                <a:sym typeface="Calibri"/>
              </a:defRPr>
            </a:lvl4pPr>
            <a:lvl5pPr lvl="4" algn="r">
              <a:buNone/>
              <a:defRPr sz="1300">
                <a:solidFill>
                  <a:schemeClr val="dk1"/>
                </a:solidFill>
                <a:latin typeface="Calibri"/>
                <a:ea typeface="Calibri"/>
                <a:cs typeface="Calibri"/>
                <a:sym typeface="Calibri"/>
              </a:defRPr>
            </a:lvl5pPr>
            <a:lvl6pPr lvl="5" algn="r">
              <a:buNone/>
              <a:defRPr sz="1300">
                <a:solidFill>
                  <a:schemeClr val="dk1"/>
                </a:solidFill>
                <a:latin typeface="Calibri"/>
                <a:ea typeface="Calibri"/>
                <a:cs typeface="Calibri"/>
                <a:sym typeface="Calibri"/>
              </a:defRPr>
            </a:lvl6pPr>
            <a:lvl7pPr lvl="6" algn="r">
              <a:buNone/>
              <a:defRPr sz="1300">
                <a:solidFill>
                  <a:schemeClr val="dk1"/>
                </a:solidFill>
                <a:latin typeface="Calibri"/>
                <a:ea typeface="Calibri"/>
                <a:cs typeface="Calibri"/>
                <a:sym typeface="Calibri"/>
              </a:defRPr>
            </a:lvl7pPr>
            <a:lvl8pPr lvl="7" algn="r">
              <a:buNone/>
              <a:defRPr sz="1300">
                <a:solidFill>
                  <a:schemeClr val="dk1"/>
                </a:solidFill>
                <a:latin typeface="Calibri"/>
                <a:ea typeface="Calibri"/>
                <a:cs typeface="Calibri"/>
                <a:sym typeface="Calibri"/>
              </a:defRPr>
            </a:lvl8pPr>
            <a:lvl9pPr lvl="8" algn="r">
              <a:buNone/>
              <a:defRPr sz="1300">
                <a:solidFill>
                  <a:schemeClr val="dk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3"/>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 Id="rId3" Type="http://schemas.openxmlformats.org/officeDocument/2006/relationships/hyperlink" Target="https://www.ics.uci.edu/" TargetMode="External"/><Relationship Id="rId4" Type="http://schemas.openxmlformats.org/officeDocument/2006/relationships/hyperlink" Target="https://www.informatics.uci.edu/admissions/graduate-application-process/" TargetMode="External"/><Relationship Id="rId5" Type="http://schemas.openxmlformats.org/officeDocument/2006/relationships/hyperlink" Target="https://catalogue.uci.edu/donaldbrenschoolofinformationandcomputersciences/departmentofinformatics/informatics_phd/#requirementstext" TargetMode="External"/><Relationship Id="rId6" Type="http://schemas.openxmlformats.org/officeDocument/2006/relationships/hyperlink" Target="https://engineering.uci.edu/dept/eecs"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hyperlink" Target="https://www.cs.columbia.edu/wp-content/uploads/2019/03/Get-Advisor.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hyperlink" Target="mailto:noreply@qemailserver.com" TargetMode="External"/><Relationship Id="rId4" Type="http://schemas.openxmlformats.org/officeDocument/2006/relationships/hyperlink" Target="mailto:ecarll@uw.edu"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hyperlink" Target="https://cra.org/csgrad4us/#Guidance"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hyperlink" Target="https://www.cs.washington.edu/" TargetMode="External"/><Relationship Id="rId4" Type="http://schemas.openxmlformats.org/officeDocument/2006/relationships/hyperlink" Target="https://ischool.uw.edu/" TargetMode="External"/><Relationship Id="rId5" Type="http://schemas.openxmlformats.org/officeDocument/2006/relationships/hyperlink" Target="https://ischool.uw.edu/research/areas" TargetMode="External"/><Relationship Id="rId6" Type="http://schemas.openxmlformats.org/officeDocument/2006/relationships/hyperlink" Target="https://www.hcde.washington.edu/?_ga=2.65870638.1892025461.1665496558-1949592141.1665496558" TargetMode="External"/><Relationship Id="rId7" Type="http://schemas.openxmlformats.org/officeDocument/2006/relationships/hyperlink" Target="https://www.hcde.washington.edu/?_ga=2.65870638.1892025461.1665496558-1949592141.1665496558" TargetMode="External"/><Relationship Id="rId8" Type="http://schemas.openxmlformats.org/officeDocument/2006/relationships/hyperlink" Target="https://www.ece.uw.edu/"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03897"/>
        </a:solidFill>
      </p:bgPr>
    </p:bg>
    <p:spTree>
      <p:nvGrpSpPr>
        <p:cNvPr id="69" name="Shape 69"/>
        <p:cNvGrpSpPr/>
        <p:nvPr/>
      </p:nvGrpSpPr>
      <p:grpSpPr>
        <a:xfrm>
          <a:off x="0" y="0"/>
          <a:ext cx="0" cy="0"/>
          <a:chOff x="0" y="0"/>
          <a:chExt cx="0" cy="0"/>
        </a:xfrm>
      </p:grpSpPr>
      <p:pic>
        <p:nvPicPr>
          <p:cNvPr id="70" name="Google Shape;70;p14"/>
          <p:cNvPicPr preferRelativeResize="0"/>
          <p:nvPr/>
        </p:nvPicPr>
        <p:blipFill rotWithShape="1">
          <a:blip r:embed="rId3">
            <a:alphaModFix/>
          </a:blip>
          <a:srcRect b="0" l="0" r="0" t="0"/>
          <a:stretch/>
        </p:blipFill>
        <p:spPr>
          <a:xfrm>
            <a:off x="0" y="3558540"/>
            <a:ext cx="9144000" cy="1584960"/>
          </a:xfrm>
          <a:prstGeom prst="rect">
            <a:avLst/>
          </a:prstGeom>
          <a:noFill/>
          <a:ln>
            <a:noFill/>
          </a:ln>
        </p:spPr>
      </p:pic>
      <p:sp>
        <p:nvSpPr>
          <p:cNvPr id="71" name="Google Shape;71;p14"/>
          <p:cNvSpPr txBox="1"/>
          <p:nvPr>
            <p:ph type="ctrTitle"/>
          </p:nvPr>
        </p:nvSpPr>
        <p:spPr>
          <a:xfrm>
            <a:off x="179600" y="2038050"/>
            <a:ext cx="8429700" cy="789900"/>
          </a:xfrm>
          <a:prstGeom prst="rect">
            <a:avLst/>
          </a:prstGeom>
          <a:noFill/>
          <a:ln>
            <a:noFill/>
          </a:ln>
        </p:spPr>
        <p:txBody>
          <a:bodyPr anchorCtr="0" anchor="b" bIns="45700" lIns="91425" spcFirstLastPara="1" rIns="91425" wrap="square" tIns="45700">
            <a:noAutofit/>
          </a:bodyPr>
          <a:lstStyle/>
          <a:p>
            <a:pPr indent="0" lvl="0" marL="0" rtl="0" algn="ctr">
              <a:lnSpc>
                <a:spcPct val="100000"/>
              </a:lnSpc>
              <a:spcBef>
                <a:spcPts val="0"/>
              </a:spcBef>
              <a:spcAft>
                <a:spcPts val="0"/>
              </a:spcAft>
              <a:buClr>
                <a:schemeClr val="dk1"/>
              </a:buClr>
              <a:buSzPts val="1100"/>
              <a:buFont typeface="Arial"/>
              <a:buNone/>
            </a:pPr>
            <a:r>
              <a:rPr b="1" lang="en-US" sz="3000">
                <a:solidFill>
                  <a:schemeClr val="lt1"/>
                </a:solidFill>
                <a:latin typeface="Arial"/>
                <a:ea typeface="Arial"/>
                <a:cs typeface="Arial"/>
                <a:sym typeface="Arial"/>
              </a:rPr>
              <a:t>Session 4: </a:t>
            </a:r>
            <a:endParaRPr b="1" sz="3000">
              <a:solidFill>
                <a:schemeClr val="lt1"/>
              </a:solidFill>
              <a:latin typeface="Arial"/>
              <a:ea typeface="Arial"/>
              <a:cs typeface="Arial"/>
              <a:sym typeface="Arial"/>
            </a:endParaRPr>
          </a:p>
          <a:p>
            <a:pPr indent="0" lvl="0" marL="0" rtl="0" algn="ctr">
              <a:lnSpc>
                <a:spcPct val="100000"/>
              </a:lnSpc>
              <a:spcBef>
                <a:spcPts val="0"/>
              </a:spcBef>
              <a:spcAft>
                <a:spcPts val="0"/>
              </a:spcAft>
              <a:buClr>
                <a:schemeClr val="dk1"/>
              </a:buClr>
              <a:buSzPts val="1100"/>
              <a:buFont typeface="Arial"/>
              <a:buNone/>
            </a:pPr>
            <a:r>
              <a:rPr b="1" lang="en-US" sz="3000">
                <a:solidFill>
                  <a:srgbClr val="FF0000"/>
                </a:solidFill>
                <a:latin typeface="Arial"/>
                <a:ea typeface="Arial"/>
                <a:cs typeface="Arial"/>
                <a:sym typeface="Arial"/>
              </a:rPr>
              <a:t>The Application and </a:t>
            </a:r>
            <a:r>
              <a:rPr b="1" lang="en-US" sz="3000">
                <a:solidFill>
                  <a:srgbClr val="FF0000"/>
                </a:solidFill>
                <a:latin typeface="Arial"/>
                <a:ea typeface="Arial"/>
                <a:cs typeface="Arial"/>
                <a:sym typeface="Arial"/>
              </a:rPr>
              <a:t>Decision</a:t>
            </a:r>
            <a:r>
              <a:rPr b="1" lang="en-US" sz="3000">
                <a:solidFill>
                  <a:srgbClr val="FF0000"/>
                </a:solidFill>
                <a:latin typeface="Arial"/>
                <a:ea typeface="Arial"/>
                <a:cs typeface="Arial"/>
                <a:sym typeface="Arial"/>
              </a:rPr>
              <a:t> Process, Part II</a:t>
            </a:r>
            <a:endParaRPr b="1" sz="3000">
              <a:solidFill>
                <a:srgbClr val="FF0000"/>
              </a:solidFill>
              <a:latin typeface="Arial"/>
              <a:ea typeface="Arial"/>
              <a:cs typeface="Arial"/>
              <a:sym typeface="Arial"/>
            </a:endParaRPr>
          </a:p>
          <a:p>
            <a:pPr indent="0" lvl="0" marL="457200" rtl="0" algn="l">
              <a:lnSpc>
                <a:spcPct val="100000"/>
              </a:lnSpc>
              <a:spcBef>
                <a:spcPts val="0"/>
              </a:spcBef>
              <a:spcAft>
                <a:spcPts val="0"/>
              </a:spcAft>
              <a:buNone/>
            </a:pPr>
            <a:r>
              <a:t/>
            </a:r>
            <a:endParaRPr b="1" sz="3000">
              <a:solidFill>
                <a:schemeClr val="lt1"/>
              </a:solidFill>
              <a:latin typeface="Arial"/>
              <a:ea typeface="Arial"/>
              <a:cs typeface="Arial"/>
              <a:sym typeface="Arial"/>
            </a:endParaRPr>
          </a:p>
        </p:txBody>
      </p:sp>
      <p:sp>
        <p:nvSpPr>
          <p:cNvPr id="72" name="Google Shape;72;p14"/>
          <p:cNvSpPr txBox="1"/>
          <p:nvPr>
            <p:ph idx="1" type="subTitle"/>
          </p:nvPr>
        </p:nvSpPr>
        <p:spPr>
          <a:xfrm>
            <a:off x="1143012" y="2827943"/>
            <a:ext cx="6858000" cy="1241400"/>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3200"/>
              <a:buNone/>
            </a:pPr>
            <a:r>
              <a:rPr lang="en-US">
                <a:solidFill>
                  <a:schemeClr val="lt1"/>
                </a:solidFill>
              </a:rPr>
              <a:t>Thursday, October 12, 2023, 7pm ET</a:t>
            </a:r>
            <a:endParaRPr>
              <a:solidFill>
                <a:schemeClr val="lt1"/>
              </a:solidFill>
              <a:latin typeface="Calibri"/>
              <a:ea typeface="Calibri"/>
              <a:cs typeface="Calibri"/>
              <a:sym typeface="Calibri"/>
            </a:endParaRPr>
          </a:p>
        </p:txBody>
      </p:sp>
      <p:sp>
        <p:nvSpPr>
          <p:cNvPr id="73" name="Google Shape;73;p14"/>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3"/>
          <p:cNvSpPr txBox="1"/>
          <p:nvPr>
            <p:ph type="title"/>
          </p:nvPr>
        </p:nvSpPr>
        <p:spPr>
          <a:xfrm>
            <a:off x="587950" y="87438"/>
            <a:ext cx="7886700" cy="993900"/>
          </a:xfrm>
          <a:prstGeom prst="rect">
            <a:avLst/>
          </a:prstGeom>
        </p:spPr>
        <p:txBody>
          <a:bodyPr anchorCtr="0" anchor="ctr" bIns="45700" lIns="91425" spcFirstLastPara="1" rIns="91425" wrap="square" tIns="45700">
            <a:normAutofit/>
          </a:bodyPr>
          <a:lstStyle/>
          <a:p>
            <a:pPr indent="0" lvl="0" marL="0" rtl="0" algn="ctr">
              <a:spcBef>
                <a:spcPts val="0"/>
              </a:spcBef>
              <a:spcAft>
                <a:spcPts val="0"/>
              </a:spcAft>
              <a:buNone/>
            </a:pPr>
            <a:r>
              <a:rPr lang="en-US" sz="3000"/>
              <a:t>CISE Programs @UC Irvine</a:t>
            </a:r>
            <a:endParaRPr sz="3000"/>
          </a:p>
        </p:txBody>
      </p:sp>
      <p:sp>
        <p:nvSpPr>
          <p:cNvPr id="141" name="Google Shape;141;p23"/>
          <p:cNvSpPr txBox="1"/>
          <p:nvPr>
            <p:ph idx="1" type="body"/>
          </p:nvPr>
        </p:nvSpPr>
        <p:spPr>
          <a:xfrm>
            <a:off x="368225" y="963100"/>
            <a:ext cx="8530200" cy="4062300"/>
          </a:xfrm>
          <a:prstGeom prst="rect">
            <a:avLst/>
          </a:prstGeom>
        </p:spPr>
        <p:txBody>
          <a:bodyPr anchorCtr="0" anchor="t" bIns="45700" lIns="91425" spcFirstLastPara="1" rIns="91425" wrap="square" tIns="45700">
            <a:noAutofit/>
          </a:bodyPr>
          <a:lstStyle/>
          <a:p>
            <a:pPr indent="-330200" lvl="0" marL="457200" rtl="0" algn="l">
              <a:lnSpc>
                <a:spcPct val="115000"/>
              </a:lnSpc>
              <a:spcBef>
                <a:spcPts val="0"/>
              </a:spcBef>
              <a:spcAft>
                <a:spcPts val="0"/>
              </a:spcAft>
              <a:buSzPts val="1600"/>
              <a:buChar char="●"/>
            </a:pPr>
            <a:r>
              <a:rPr lang="en-US" sz="1600" u="sng">
                <a:solidFill>
                  <a:schemeClr val="hlink"/>
                </a:solidFill>
                <a:latin typeface="Arial"/>
                <a:ea typeface="Arial"/>
                <a:cs typeface="Arial"/>
                <a:sym typeface="Arial"/>
                <a:hlinkClick r:id="rId3"/>
              </a:rPr>
              <a:t>Bren School of Information and Computer Science</a:t>
            </a:r>
            <a:endParaRPr sz="1600">
              <a:latin typeface="Arial"/>
              <a:ea typeface="Arial"/>
              <a:cs typeface="Arial"/>
              <a:sym typeface="Arial"/>
            </a:endParaRPr>
          </a:p>
          <a:p>
            <a:pPr indent="-330200" lvl="1" marL="914400" rtl="0" algn="l">
              <a:lnSpc>
                <a:spcPct val="115000"/>
              </a:lnSpc>
              <a:spcBef>
                <a:spcPts val="0"/>
              </a:spcBef>
              <a:spcAft>
                <a:spcPts val="0"/>
              </a:spcAft>
              <a:buSzPts val="1600"/>
              <a:buChar char="○"/>
            </a:pPr>
            <a:r>
              <a:rPr lang="en-US" sz="1600">
                <a:latin typeface="Arial"/>
                <a:ea typeface="Arial"/>
                <a:cs typeface="Arial"/>
                <a:sym typeface="Arial"/>
              </a:rPr>
              <a:t>3 departments: Computer Science, Informatics, and Statistics</a:t>
            </a:r>
            <a:endParaRPr sz="1600">
              <a:latin typeface="Arial"/>
              <a:ea typeface="Arial"/>
              <a:cs typeface="Arial"/>
              <a:sym typeface="Arial"/>
            </a:endParaRPr>
          </a:p>
          <a:p>
            <a:pPr indent="-330200" lvl="1" marL="914400" rtl="0" algn="l">
              <a:lnSpc>
                <a:spcPct val="115000"/>
              </a:lnSpc>
              <a:spcBef>
                <a:spcPts val="0"/>
              </a:spcBef>
              <a:spcAft>
                <a:spcPts val="0"/>
              </a:spcAft>
              <a:buSzPts val="1600"/>
              <a:buChar char="○"/>
            </a:pPr>
            <a:r>
              <a:rPr lang="en-US" sz="1600">
                <a:latin typeface="Arial"/>
                <a:ea typeface="Arial"/>
                <a:cs typeface="Arial"/>
                <a:sym typeface="Arial"/>
              </a:rPr>
              <a:t>PhD programs in CS and Informatics are CISE; Stat is not CISE</a:t>
            </a:r>
            <a:endParaRPr sz="1600">
              <a:latin typeface="Arial"/>
              <a:ea typeface="Arial"/>
              <a:cs typeface="Arial"/>
              <a:sym typeface="Arial"/>
            </a:endParaRPr>
          </a:p>
          <a:p>
            <a:pPr indent="-330200" lvl="0" marL="457200" rtl="0" algn="l">
              <a:lnSpc>
                <a:spcPct val="115000"/>
              </a:lnSpc>
              <a:spcBef>
                <a:spcPts val="0"/>
              </a:spcBef>
              <a:spcAft>
                <a:spcPts val="0"/>
              </a:spcAft>
              <a:buSzPts val="1600"/>
              <a:buChar char="●"/>
            </a:pPr>
            <a:r>
              <a:rPr lang="en-US" sz="1600">
                <a:latin typeface="Arial"/>
                <a:ea typeface="Arial"/>
                <a:cs typeface="Arial"/>
                <a:sym typeface="Arial"/>
              </a:rPr>
              <a:t>PhD Admission to the Bren School</a:t>
            </a:r>
            <a:endParaRPr sz="1600">
              <a:latin typeface="Arial"/>
              <a:ea typeface="Arial"/>
              <a:cs typeface="Arial"/>
              <a:sym typeface="Arial"/>
            </a:endParaRPr>
          </a:p>
          <a:p>
            <a:pPr indent="-330200" lvl="1" marL="914400" rtl="0" algn="l">
              <a:lnSpc>
                <a:spcPct val="115000"/>
              </a:lnSpc>
              <a:spcBef>
                <a:spcPts val="0"/>
              </a:spcBef>
              <a:spcAft>
                <a:spcPts val="0"/>
              </a:spcAft>
              <a:buSzPts val="1600"/>
              <a:buChar char="○"/>
            </a:pPr>
            <a:r>
              <a:rPr lang="en-US" sz="1600">
                <a:latin typeface="Arial"/>
                <a:ea typeface="Arial"/>
                <a:cs typeface="Arial"/>
                <a:sym typeface="Arial"/>
              </a:rPr>
              <a:t>CS and Informatics have faculty with joint appointments</a:t>
            </a:r>
            <a:endParaRPr sz="1600">
              <a:latin typeface="Arial"/>
              <a:ea typeface="Arial"/>
              <a:cs typeface="Arial"/>
              <a:sym typeface="Arial"/>
            </a:endParaRPr>
          </a:p>
          <a:p>
            <a:pPr indent="-330200" lvl="1" marL="914400" rtl="0" algn="l">
              <a:lnSpc>
                <a:spcPct val="115000"/>
              </a:lnSpc>
              <a:spcBef>
                <a:spcPts val="0"/>
              </a:spcBef>
              <a:spcAft>
                <a:spcPts val="0"/>
              </a:spcAft>
              <a:buSzPts val="1600"/>
              <a:buChar char="○"/>
            </a:pPr>
            <a:r>
              <a:rPr lang="en-US" sz="1600">
                <a:latin typeface="Arial"/>
                <a:ea typeface="Arial"/>
                <a:cs typeface="Arial"/>
                <a:sym typeface="Arial"/>
              </a:rPr>
              <a:t>PhD admission is separate (each department has 2 PhD programs). </a:t>
            </a:r>
            <a:endParaRPr sz="1600">
              <a:latin typeface="Arial"/>
              <a:ea typeface="Arial"/>
              <a:cs typeface="Arial"/>
              <a:sym typeface="Arial"/>
            </a:endParaRPr>
          </a:p>
          <a:p>
            <a:pPr indent="-330200" lvl="1" marL="914400" rtl="0" algn="l">
              <a:lnSpc>
                <a:spcPct val="115000"/>
              </a:lnSpc>
              <a:spcBef>
                <a:spcPts val="0"/>
              </a:spcBef>
              <a:spcAft>
                <a:spcPts val="0"/>
              </a:spcAft>
              <a:buSzPts val="1600"/>
              <a:buChar char="○"/>
            </a:pPr>
            <a:r>
              <a:rPr lang="en-US" sz="1600">
                <a:latin typeface="Arial"/>
                <a:ea typeface="Arial"/>
                <a:cs typeface="Arial"/>
                <a:sym typeface="Arial"/>
              </a:rPr>
              <a:t>Compared to CS, </a:t>
            </a:r>
            <a:r>
              <a:rPr lang="en-US" sz="1600" u="sng">
                <a:solidFill>
                  <a:schemeClr val="hlink"/>
                </a:solidFill>
                <a:latin typeface="Arial"/>
                <a:ea typeface="Arial"/>
                <a:cs typeface="Arial"/>
                <a:sym typeface="Arial"/>
                <a:hlinkClick r:id="rId4"/>
              </a:rPr>
              <a:t>Informatics</a:t>
            </a:r>
            <a:r>
              <a:rPr lang="en-US" sz="1600">
                <a:latin typeface="Arial"/>
                <a:ea typeface="Arial"/>
                <a:cs typeface="Arial"/>
                <a:sym typeface="Arial"/>
              </a:rPr>
              <a:t> has very </a:t>
            </a:r>
            <a:r>
              <a:rPr lang="en-US" sz="1600" u="sng">
                <a:solidFill>
                  <a:schemeClr val="hlink"/>
                </a:solidFill>
                <a:latin typeface="Arial"/>
                <a:ea typeface="Arial"/>
                <a:cs typeface="Arial"/>
                <a:sym typeface="Arial"/>
                <a:hlinkClick r:id="rId5"/>
              </a:rPr>
              <a:t>different course requirements</a:t>
            </a:r>
            <a:r>
              <a:rPr lang="en-US" sz="1600">
                <a:latin typeface="Arial"/>
                <a:ea typeface="Arial"/>
                <a:cs typeface="Arial"/>
                <a:sym typeface="Arial"/>
              </a:rPr>
              <a:t> and a different qualifier system </a:t>
            </a:r>
            <a:endParaRPr sz="1600">
              <a:latin typeface="Arial"/>
              <a:ea typeface="Arial"/>
              <a:cs typeface="Arial"/>
              <a:sym typeface="Arial"/>
            </a:endParaRPr>
          </a:p>
          <a:p>
            <a:pPr indent="-330200" lvl="0" marL="457200" rtl="0" algn="l">
              <a:lnSpc>
                <a:spcPct val="115000"/>
              </a:lnSpc>
              <a:spcBef>
                <a:spcPts val="0"/>
              </a:spcBef>
              <a:spcAft>
                <a:spcPts val="0"/>
              </a:spcAft>
              <a:buSzPts val="1600"/>
              <a:buChar char="●"/>
            </a:pPr>
            <a:r>
              <a:rPr lang="en-US" sz="1600" u="sng">
                <a:solidFill>
                  <a:schemeClr val="hlink"/>
                </a:solidFill>
                <a:latin typeface="Arial"/>
                <a:ea typeface="Arial"/>
                <a:cs typeface="Arial"/>
                <a:sym typeface="Arial"/>
                <a:hlinkClick r:id="rId6"/>
              </a:rPr>
              <a:t>EECS Department </a:t>
            </a:r>
            <a:r>
              <a:rPr lang="en-US" sz="1600">
                <a:latin typeface="Arial"/>
                <a:ea typeface="Arial"/>
                <a:cs typeface="Arial"/>
                <a:sym typeface="Arial"/>
              </a:rPr>
              <a:t>in School of Engineering</a:t>
            </a:r>
            <a:endParaRPr sz="1600">
              <a:latin typeface="Arial"/>
              <a:ea typeface="Arial"/>
              <a:cs typeface="Arial"/>
              <a:sym typeface="Arial"/>
            </a:endParaRPr>
          </a:p>
          <a:p>
            <a:pPr indent="-330200" lvl="1" marL="914400" rtl="0" algn="l">
              <a:lnSpc>
                <a:spcPct val="115000"/>
              </a:lnSpc>
              <a:spcBef>
                <a:spcPts val="0"/>
              </a:spcBef>
              <a:spcAft>
                <a:spcPts val="0"/>
              </a:spcAft>
              <a:buSzPts val="1600"/>
              <a:buChar char="○"/>
            </a:pPr>
            <a:r>
              <a:rPr lang="en-US" sz="1600">
                <a:latin typeface="Arial"/>
                <a:ea typeface="Arial"/>
                <a:cs typeface="Arial"/>
                <a:sym typeface="Arial"/>
              </a:rPr>
              <a:t>The CS part of EECS offers a CISE PhD program; other parts of EECS may not (circuits and systems, EE systems) </a:t>
            </a:r>
            <a:endParaRPr sz="1600">
              <a:latin typeface="Arial"/>
              <a:ea typeface="Arial"/>
              <a:cs typeface="Arial"/>
              <a:sym typeface="Arial"/>
            </a:endParaRPr>
          </a:p>
          <a:p>
            <a:pPr indent="-330200" lvl="1" marL="914400" rtl="0" algn="l">
              <a:lnSpc>
                <a:spcPct val="115000"/>
              </a:lnSpc>
              <a:spcBef>
                <a:spcPts val="0"/>
              </a:spcBef>
              <a:spcAft>
                <a:spcPts val="0"/>
              </a:spcAft>
              <a:buSzPts val="1600"/>
              <a:buChar char="○"/>
            </a:pPr>
            <a:r>
              <a:rPr lang="en-US" sz="1600">
                <a:latin typeface="Arial"/>
                <a:ea typeface="Arial"/>
                <a:cs typeface="Arial"/>
                <a:sym typeface="Arial"/>
              </a:rPr>
              <a:t>“</a:t>
            </a:r>
            <a:r>
              <a:rPr i="1" lang="en-US" sz="1600">
                <a:latin typeface="Arial"/>
                <a:ea typeface="Arial"/>
                <a:cs typeface="Arial"/>
                <a:sym typeface="Arial"/>
              </a:rPr>
              <a:t>Professor of </a:t>
            </a:r>
            <a:r>
              <a:rPr i="1" lang="en-US" sz="1600">
                <a:highlight>
                  <a:srgbClr val="FFFFFF"/>
                </a:highlight>
                <a:latin typeface="Arial"/>
                <a:ea typeface="Arial"/>
                <a:cs typeface="Arial"/>
                <a:sym typeface="Arial"/>
              </a:rPr>
              <a:t> Electrical Engineering and Computer Science</a:t>
            </a:r>
            <a:r>
              <a:rPr lang="en-US" sz="1600">
                <a:highlight>
                  <a:srgbClr val="FFFFFF"/>
                </a:highlight>
                <a:latin typeface="Arial"/>
                <a:ea typeface="Arial"/>
                <a:cs typeface="Arial"/>
                <a:sym typeface="Arial"/>
              </a:rPr>
              <a:t>” refers to a person in EECS, not CS</a:t>
            </a:r>
            <a:endParaRPr sz="1600">
              <a:highlight>
                <a:srgbClr val="FFFFFF"/>
              </a:highlight>
              <a:latin typeface="Arial"/>
              <a:ea typeface="Arial"/>
              <a:cs typeface="Arial"/>
              <a:sym typeface="Arial"/>
            </a:endParaRPr>
          </a:p>
          <a:p>
            <a:pPr indent="0" lvl="0" marL="457200" rtl="0" algn="l">
              <a:spcBef>
                <a:spcPts val="1200"/>
              </a:spcBef>
              <a:spcAft>
                <a:spcPts val="0"/>
              </a:spcAft>
              <a:buNone/>
            </a:pPr>
            <a:r>
              <a:t/>
            </a:r>
            <a:endParaRPr sz="1600">
              <a:latin typeface="Arial"/>
              <a:ea typeface="Arial"/>
              <a:cs typeface="Arial"/>
              <a:sym typeface="Arial"/>
            </a:endParaRPr>
          </a:p>
        </p:txBody>
      </p:sp>
      <p:sp>
        <p:nvSpPr>
          <p:cNvPr id="142" name="Google Shape;142;p23"/>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24"/>
          <p:cNvSpPr txBox="1"/>
          <p:nvPr>
            <p:ph type="title"/>
          </p:nvPr>
        </p:nvSpPr>
        <p:spPr>
          <a:xfrm>
            <a:off x="388800" y="349199"/>
            <a:ext cx="8366400" cy="9057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SzPts val="990"/>
              <a:buNone/>
            </a:pPr>
            <a:r>
              <a:rPr lang="en-US" sz="3400"/>
              <a:t>D</a:t>
            </a:r>
            <a:r>
              <a:rPr lang="en-US" sz="3400"/>
              <a:t>oes the PhD program </a:t>
            </a:r>
            <a:r>
              <a:rPr lang="en-US" sz="3400"/>
              <a:t>structure</a:t>
            </a:r>
            <a:r>
              <a:rPr lang="en-US" sz="3400"/>
              <a:t> matter?</a:t>
            </a:r>
            <a:endParaRPr sz="3400"/>
          </a:p>
        </p:txBody>
      </p:sp>
      <p:sp>
        <p:nvSpPr>
          <p:cNvPr id="149" name="Google Shape;149;p24"/>
          <p:cNvSpPr txBox="1"/>
          <p:nvPr>
            <p:ph idx="1" type="body"/>
          </p:nvPr>
        </p:nvSpPr>
        <p:spPr>
          <a:xfrm>
            <a:off x="467125" y="1189625"/>
            <a:ext cx="8423100" cy="3562200"/>
          </a:xfrm>
          <a:prstGeom prst="rect">
            <a:avLst/>
          </a:prstGeom>
        </p:spPr>
        <p:txBody>
          <a:bodyPr anchorCtr="0" anchor="t" bIns="45700" lIns="91425" spcFirstLastPara="1" rIns="91425" wrap="square" tIns="45700">
            <a:normAutofit/>
          </a:bodyPr>
          <a:lstStyle/>
          <a:p>
            <a:pPr indent="0" lvl="0" marL="0" rtl="0" algn="l">
              <a:lnSpc>
                <a:spcPct val="80000"/>
              </a:lnSpc>
              <a:spcBef>
                <a:spcPts val="1000"/>
              </a:spcBef>
              <a:spcAft>
                <a:spcPts val="0"/>
              </a:spcAft>
              <a:buSzPts val="935"/>
              <a:buNone/>
            </a:pPr>
            <a:r>
              <a:rPr lang="en-US" sz="1840"/>
              <a:t>N</a:t>
            </a:r>
            <a:r>
              <a:rPr lang="en-US" sz="1840"/>
              <a:t>eed/want more background and more breadth?</a:t>
            </a:r>
            <a:endParaRPr sz="1840"/>
          </a:p>
          <a:p>
            <a:pPr indent="-345440" lvl="0" marL="457200" rtl="0" algn="l">
              <a:lnSpc>
                <a:spcPct val="80000"/>
              </a:lnSpc>
              <a:spcBef>
                <a:spcPts val="1000"/>
              </a:spcBef>
              <a:spcAft>
                <a:spcPts val="0"/>
              </a:spcAft>
              <a:buSzPts val="1840"/>
              <a:buChar char="•"/>
            </a:pPr>
            <a:r>
              <a:rPr lang="en-US" sz="1840"/>
              <a:t>C</a:t>
            </a:r>
            <a:r>
              <a:rPr lang="en-US" sz="1840"/>
              <a:t>hoose a program with </a:t>
            </a:r>
            <a:r>
              <a:rPr lang="en-US" sz="1840"/>
              <a:t>more required courses</a:t>
            </a:r>
            <a:endParaRPr sz="1840"/>
          </a:p>
          <a:p>
            <a:pPr indent="0" lvl="0" marL="0" rtl="0" algn="l">
              <a:lnSpc>
                <a:spcPct val="80000"/>
              </a:lnSpc>
              <a:spcBef>
                <a:spcPts val="1000"/>
              </a:spcBef>
              <a:spcAft>
                <a:spcPts val="0"/>
              </a:spcAft>
              <a:buSzPts val="935"/>
              <a:buNone/>
            </a:pPr>
            <a:r>
              <a:rPr lang="en-US" sz="1840"/>
              <a:t>Want to explore </a:t>
            </a:r>
            <a:r>
              <a:rPr lang="en-US" sz="1840"/>
              <a:t>different</a:t>
            </a:r>
            <a:r>
              <a:rPr lang="en-US" sz="1840"/>
              <a:t> research areas?</a:t>
            </a:r>
            <a:endParaRPr sz="1840"/>
          </a:p>
          <a:p>
            <a:pPr indent="-345440" lvl="0" marL="457200" rtl="0" algn="l">
              <a:lnSpc>
                <a:spcPct val="80000"/>
              </a:lnSpc>
              <a:spcBef>
                <a:spcPts val="1000"/>
              </a:spcBef>
              <a:spcAft>
                <a:spcPts val="0"/>
              </a:spcAft>
              <a:buSzPts val="1840"/>
              <a:buChar char="•"/>
            </a:pPr>
            <a:r>
              <a:rPr lang="en-US" sz="1840"/>
              <a:t>Choose a program that gives flexibility on required breadth areas</a:t>
            </a:r>
            <a:endParaRPr sz="1840"/>
          </a:p>
          <a:p>
            <a:pPr indent="0" lvl="0" marL="0" rtl="0" algn="l">
              <a:lnSpc>
                <a:spcPct val="80000"/>
              </a:lnSpc>
              <a:spcBef>
                <a:spcPts val="1000"/>
              </a:spcBef>
              <a:spcAft>
                <a:spcPts val="0"/>
              </a:spcAft>
              <a:buSzPts val="935"/>
              <a:buNone/>
            </a:pPr>
            <a:r>
              <a:rPr lang="en-US" sz="1840"/>
              <a:t>Want to focus on research right away?</a:t>
            </a:r>
            <a:endParaRPr sz="1840"/>
          </a:p>
          <a:p>
            <a:pPr indent="-345440" lvl="0" marL="457200" rtl="0" algn="l">
              <a:lnSpc>
                <a:spcPct val="80000"/>
              </a:lnSpc>
              <a:spcBef>
                <a:spcPts val="1000"/>
              </a:spcBef>
              <a:spcAft>
                <a:spcPts val="0"/>
              </a:spcAft>
              <a:buSzPts val="1840"/>
              <a:buChar char="•"/>
            </a:pPr>
            <a:r>
              <a:rPr lang="en-US" sz="1840"/>
              <a:t>Choose a program with fewer required courses</a:t>
            </a:r>
            <a:endParaRPr sz="1840"/>
          </a:p>
          <a:p>
            <a:pPr indent="0" lvl="0" marL="0" rtl="0" algn="l">
              <a:lnSpc>
                <a:spcPct val="80000"/>
              </a:lnSpc>
              <a:spcBef>
                <a:spcPts val="1000"/>
              </a:spcBef>
              <a:spcAft>
                <a:spcPts val="0"/>
              </a:spcAft>
              <a:buSzPts val="935"/>
              <a:buNone/>
            </a:pPr>
            <a:r>
              <a:rPr lang="en-US" sz="1840"/>
              <a:t>Already have an MS?</a:t>
            </a:r>
            <a:endParaRPr sz="1840"/>
          </a:p>
          <a:p>
            <a:pPr indent="-345440" lvl="0" marL="457200" rtl="0" algn="l">
              <a:lnSpc>
                <a:spcPct val="80000"/>
              </a:lnSpc>
              <a:spcBef>
                <a:spcPts val="1000"/>
              </a:spcBef>
              <a:spcAft>
                <a:spcPts val="0"/>
              </a:spcAft>
              <a:buSzPts val="1840"/>
              <a:buChar char="•"/>
            </a:pPr>
            <a:r>
              <a:rPr lang="en-US" sz="1840"/>
              <a:t> Can credits be transferred?</a:t>
            </a:r>
            <a:endParaRPr sz="1840"/>
          </a:p>
          <a:p>
            <a:pPr indent="0" lvl="0" marL="0" rtl="0" algn="l">
              <a:lnSpc>
                <a:spcPct val="80000"/>
              </a:lnSpc>
              <a:spcBef>
                <a:spcPts val="1000"/>
              </a:spcBef>
              <a:spcAft>
                <a:spcPts val="0"/>
              </a:spcAft>
              <a:buNone/>
            </a:pPr>
            <a:r>
              <a:rPr lang="en-US" sz="1840"/>
              <a:t>Want to gain teaching experience?</a:t>
            </a:r>
            <a:endParaRPr sz="1840"/>
          </a:p>
          <a:p>
            <a:pPr indent="-345440" lvl="0" marL="457200" rtl="0" algn="l">
              <a:lnSpc>
                <a:spcPct val="80000"/>
              </a:lnSpc>
              <a:spcBef>
                <a:spcPts val="1000"/>
              </a:spcBef>
              <a:spcAft>
                <a:spcPts val="0"/>
              </a:spcAft>
              <a:buSzPts val="1840"/>
              <a:buChar char="•"/>
            </a:pPr>
            <a:r>
              <a:rPr lang="en-US" sz="1840"/>
              <a:t>Are graduate students allowed to teach?</a:t>
            </a:r>
            <a:endParaRPr b="1" sz="1840"/>
          </a:p>
        </p:txBody>
      </p:sp>
      <p:sp>
        <p:nvSpPr>
          <p:cNvPr id="150" name="Google Shape;150;p24"/>
          <p:cNvSpPr txBox="1"/>
          <p:nvPr/>
        </p:nvSpPr>
        <p:spPr>
          <a:xfrm rot="244">
            <a:off x="4572007" y="3207120"/>
            <a:ext cx="4224600" cy="1015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US" sz="1800">
                <a:solidFill>
                  <a:schemeClr val="accent2"/>
                </a:solidFill>
                <a:latin typeface="Calibri"/>
                <a:ea typeface="Calibri"/>
                <a:cs typeface="Calibri"/>
                <a:sym typeface="Calibri"/>
              </a:rPr>
              <a:t>No program has a really easy to explore expected background, PhD milestone and requirement description. </a:t>
            </a:r>
            <a:endParaRPr b="1" sz="1800">
              <a:solidFill>
                <a:schemeClr val="accent2"/>
              </a:solidFill>
              <a:latin typeface="Calibri"/>
              <a:ea typeface="Calibri"/>
              <a:cs typeface="Calibri"/>
              <a:sym typeface="Calibri"/>
            </a:endParaRPr>
          </a:p>
        </p:txBody>
      </p:sp>
      <p:sp>
        <p:nvSpPr>
          <p:cNvPr id="151" name="Google Shape;151;p24"/>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25"/>
          <p:cNvSpPr txBox="1"/>
          <p:nvPr>
            <p:ph type="title"/>
          </p:nvPr>
        </p:nvSpPr>
        <p:spPr>
          <a:xfrm>
            <a:off x="628650" y="274638"/>
            <a:ext cx="7886700" cy="993900"/>
          </a:xfrm>
          <a:prstGeom prst="rect">
            <a:avLst/>
          </a:prstGeom>
        </p:spPr>
        <p:txBody>
          <a:bodyPr anchorCtr="0" anchor="ctr" bIns="45700" lIns="91425" spcFirstLastPara="1" rIns="91425" wrap="square" tIns="45700">
            <a:normAutofit/>
          </a:bodyPr>
          <a:lstStyle/>
          <a:p>
            <a:pPr indent="0" lvl="0" marL="0" rtl="0" algn="ctr">
              <a:spcBef>
                <a:spcPts val="0"/>
              </a:spcBef>
              <a:spcAft>
                <a:spcPts val="0"/>
              </a:spcAft>
              <a:buSzPts val="990"/>
              <a:buNone/>
            </a:pPr>
            <a:r>
              <a:rPr lang="en-US" sz="3040"/>
              <a:t>More on Letter Writers </a:t>
            </a:r>
            <a:endParaRPr sz="3040"/>
          </a:p>
        </p:txBody>
      </p:sp>
      <p:sp>
        <p:nvSpPr>
          <p:cNvPr id="158" name="Google Shape;158;p25"/>
          <p:cNvSpPr txBox="1"/>
          <p:nvPr>
            <p:ph idx="1" type="body"/>
          </p:nvPr>
        </p:nvSpPr>
        <p:spPr>
          <a:xfrm>
            <a:off x="628650" y="1084702"/>
            <a:ext cx="8048700" cy="3665100"/>
          </a:xfrm>
          <a:prstGeom prst="rect">
            <a:avLst/>
          </a:prstGeom>
        </p:spPr>
        <p:txBody>
          <a:bodyPr anchorCtr="0" anchor="t" bIns="45700" lIns="91425" spcFirstLastPara="1" rIns="91425" wrap="square" tIns="45700">
            <a:normAutofit/>
          </a:bodyPr>
          <a:lstStyle/>
          <a:p>
            <a:pPr indent="-355600" lvl="0" marL="457200" rtl="0" algn="l">
              <a:lnSpc>
                <a:spcPct val="100000"/>
              </a:lnSpc>
              <a:spcBef>
                <a:spcPts val="1000"/>
              </a:spcBef>
              <a:spcAft>
                <a:spcPts val="0"/>
              </a:spcAft>
              <a:buSzPts val="2000"/>
              <a:buChar char="•"/>
            </a:pPr>
            <a:r>
              <a:rPr lang="en-US" sz="2000"/>
              <a:t>Some letter writers will ask you which schools </a:t>
            </a:r>
            <a:r>
              <a:rPr lang="en-US" sz="2000"/>
              <a:t>you</a:t>
            </a:r>
            <a:r>
              <a:rPr lang="en-US" sz="2000"/>
              <a:t> plan to apply to before they agree to write a letter</a:t>
            </a:r>
            <a:endParaRPr sz="2000"/>
          </a:p>
          <a:p>
            <a:pPr indent="-355600" lvl="0" marL="457200" rtl="0" algn="l">
              <a:lnSpc>
                <a:spcPct val="100000"/>
              </a:lnSpc>
              <a:spcBef>
                <a:spcPts val="0"/>
              </a:spcBef>
              <a:spcAft>
                <a:spcPts val="0"/>
              </a:spcAft>
              <a:buSzPts val="2000"/>
              <a:buChar char="•"/>
            </a:pPr>
            <a:r>
              <a:rPr lang="en-US" sz="2000"/>
              <a:t>Academics know how to submit recommendation letters </a:t>
            </a:r>
            <a:endParaRPr sz="2000"/>
          </a:p>
          <a:p>
            <a:pPr indent="-355600" lvl="1" marL="914400" rtl="0" algn="l">
              <a:lnSpc>
                <a:spcPct val="100000"/>
              </a:lnSpc>
              <a:spcBef>
                <a:spcPts val="0"/>
              </a:spcBef>
              <a:spcAft>
                <a:spcPts val="0"/>
              </a:spcAft>
              <a:buSzPts val="2000"/>
              <a:buChar char="•"/>
            </a:pPr>
            <a:r>
              <a:rPr lang="en-US" sz="2000"/>
              <a:t>May be new or unfamiliar for a colleague or boss</a:t>
            </a:r>
            <a:endParaRPr sz="2000"/>
          </a:p>
          <a:p>
            <a:pPr indent="-355600" lvl="0" marL="457200" rtl="0" algn="l">
              <a:lnSpc>
                <a:spcPct val="100000"/>
              </a:lnSpc>
              <a:spcBef>
                <a:spcPts val="0"/>
              </a:spcBef>
              <a:spcAft>
                <a:spcPts val="0"/>
              </a:spcAft>
              <a:buSzPts val="2000"/>
              <a:buChar char="•"/>
            </a:pPr>
            <a:r>
              <a:rPr lang="en-US" sz="2000"/>
              <a:t>Letter writers should know you/remember you. Help them remember!</a:t>
            </a:r>
            <a:endParaRPr sz="2000"/>
          </a:p>
          <a:p>
            <a:pPr indent="-355600" lvl="0" marL="457200" rtl="0" algn="l">
              <a:lnSpc>
                <a:spcPct val="100000"/>
              </a:lnSpc>
              <a:spcBef>
                <a:spcPts val="0"/>
              </a:spcBef>
              <a:spcAft>
                <a:spcPts val="0"/>
              </a:spcAft>
              <a:buSzPts val="2000"/>
              <a:buChar char="•"/>
            </a:pPr>
            <a:r>
              <a:rPr lang="en-US" sz="2000"/>
              <a:t>Many faculty keep records</a:t>
            </a:r>
            <a:endParaRPr sz="2000"/>
          </a:p>
          <a:p>
            <a:pPr indent="-355600" lvl="1" marL="914400" rtl="0" algn="l">
              <a:lnSpc>
                <a:spcPct val="100000"/>
              </a:lnSpc>
              <a:spcBef>
                <a:spcPts val="0"/>
              </a:spcBef>
              <a:spcAft>
                <a:spcPts val="0"/>
              </a:spcAft>
              <a:buSzPts val="2000"/>
              <a:buChar char="•"/>
            </a:pPr>
            <a:r>
              <a:rPr lang="en-US" sz="2000"/>
              <a:t>Digital records  (e.g., emails, Gradescope submissions)</a:t>
            </a:r>
            <a:endParaRPr sz="2000"/>
          </a:p>
          <a:p>
            <a:pPr indent="-355600" lvl="0" marL="457200" rtl="0" algn="l">
              <a:lnSpc>
                <a:spcPct val="100000"/>
              </a:lnSpc>
              <a:spcBef>
                <a:spcPts val="0"/>
              </a:spcBef>
              <a:spcAft>
                <a:spcPts val="0"/>
              </a:spcAft>
              <a:buSzPts val="2000"/>
              <a:buChar char="•"/>
            </a:pPr>
            <a:r>
              <a:rPr lang="en-US" sz="2000"/>
              <a:t>Top performance in an advanced course is often meaningful </a:t>
            </a:r>
            <a:endParaRPr sz="2000"/>
          </a:p>
        </p:txBody>
      </p:sp>
      <p:sp>
        <p:nvSpPr>
          <p:cNvPr id="159" name="Google Shape;159;p25"/>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solidFill>
                  <a:schemeClr val="dk1"/>
                </a:solidFill>
              </a:rPr>
              <a:t>‹#›</a:t>
            </a:fld>
            <a:endParaRPr>
              <a:solidFill>
                <a:schemeClr val="dk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26"/>
          <p:cNvSpPr txBox="1"/>
          <p:nvPr>
            <p:ph type="title"/>
          </p:nvPr>
        </p:nvSpPr>
        <p:spPr>
          <a:xfrm>
            <a:off x="670075" y="-42837"/>
            <a:ext cx="7886700" cy="993900"/>
          </a:xfrm>
          <a:prstGeom prst="rect">
            <a:avLst/>
          </a:prstGeom>
        </p:spPr>
        <p:txBody>
          <a:bodyPr anchorCtr="0" anchor="ctr" bIns="45700" lIns="91425" spcFirstLastPara="1" rIns="91425" wrap="square" tIns="45700">
            <a:normAutofit/>
          </a:bodyPr>
          <a:lstStyle/>
          <a:p>
            <a:pPr indent="0" lvl="0" marL="0" rtl="0" algn="ctr">
              <a:spcBef>
                <a:spcPts val="0"/>
              </a:spcBef>
              <a:spcAft>
                <a:spcPts val="0"/>
              </a:spcAft>
              <a:buNone/>
            </a:pPr>
            <a:r>
              <a:rPr lang="en-US" sz="2400"/>
              <a:t>How to Ask for a Recommendation (from Session 2)</a:t>
            </a:r>
            <a:endParaRPr sz="2400"/>
          </a:p>
        </p:txBody>
      </p:sp>
      <p:sp>
        <p:nvSpPr>
          <p:cNvPr id="166" name="Google Shape;166;p26"/>
          <p:cNvSpPr txBox="1"/>
          <p:nvPr/>
        </p:nvSpPr>
        <p:spPr>
          <a:xfrm>
            <a:off x="233250" y="702025"/>
            <a:ext cx="8677500" cy="4525200"/>
          </a:xfrm>
          <a:prstGeom prst="rect">
            <a:avLst/>
          </a:prstGeom>
          <a:noFill/>
          <a:ln>
            <a:noFill/>
          </a:ln>
        </p:spPr>
        <p:txBody>
          <a:bodyPr anchorCtr="0" anchor="t" bIns="91425" lIns="91425" spcFirstLastPara="1" rIns="91425" wrap="square" tIns="91425">
            <a:spAutoFit/>
          </a:bodyPr>
          <a:lstStyle/>
          <a:p>
            <a:pPr indent="-342900" lvl="0" marL="457200" rtl="0" algn="l">
              <a:spcBef>
                <a:spcPts val="0"/>
              </a:spcBef>
              <a:spcAft>
                <a:spcPts val="0"/>
              </a:spcAft>
              <a:buClr>
                <a:schemeClr val="dk1"/>
              </a:buClr>
              <a:buSzPts val="1800"/>
              <a:buFont typeface="Calibri"/>
              <a:buChar char="●"/>
            </a:pPr>
            <a:r>
              <a:rPr b="1" i="1" lang="en-US" sz="1800">
                <a:solidFill>
                  <a:schemeClr val="dk1"/>
                </a:solidFill>
                <a:latin typeface="Calibri"/>
                <a:ea typeface="Calibri"/>
                <a:cs typeface="Calibri"/>
                <a:sym typeface="Calibri"/>
              </a:rPr>
              <a:t>Ask at least a month in advance</a:t>
            </a:r>
            <a:endParaRPr b="1" i="1" sz="1800">
              <a:solidFill>
                <a:schemeClr val="dk1"/>
              </a:solidFill>
              <a:latin typeface="Calibri"/>
              <a:ea typeface="Calibri"/>
              <a:cs typeface="Calibri"/>
              <a:sym typeface="Calibri"/>
            </a:endParaRPr>
          </a:p>
          <a:p>
            <a:pPr indent="-342900" lvl="0" marL="457200" rtl="0" algn="l">
              <a:spcBef>
                <a:spcPts val="0"/>
              </a:spcBef>
              <a:spcAft>
                <a:spcPts val="0"/>
              </a:spcAft>
              <a:buClr>
                <a:schemeClr val="dk1"/>
              </a:buClr>
              <a:buSzPts val="1800"/>
              <a:buFont typeface="Calibri"/>
              <a:buChar char="●"/>
            </a:pPr>
            <a:r>
              <a:rPr b="1" i="1" lang="en-US" sz="1800">
                <a:solidFill>
                  <a:schemeClr val="dk1"/>
                </a:solidFill>
                <a:latin typeface="Calibri"/>
                <a:ea typeface="Calibri"/>
                <a:cs typeface="Calibri"/>
                <a:sym typeface="Calibri"/>
              </a:rPr>
              <a:t>Ask if they can write a strong, positive letter and give them a way to say "no"</a:t>
            </a:r>
            <a:endParaRPr b="1" i="1" sz="1800">
              <a:solidFill>
                <a:schemeClr val="dk1"/>
              </a:solidFill>
              <a:latin typeface="Calibri"/>
              <a:ea typeface="Calibri"/>
              <a:cs typeface="Calibri"/>
              <a:sym typeface="Calibri"/>
            </a:endParaRPr>
          </a:p>
          <a:p>
            <a:pPr indent="-342900" lvl="1" marL="914400" rtl="0" algn="l">
              <a:spcBef>
                <a:spcPts val="0"/>
              </a:spcBef>
              <a:spcAft>
                <a:spcPts val="0"/>
              </a:spcAft>
              <a:buClr>
                <a:schemeClr val="dk1"/>
              </a:buClr>
              <a:buSzPts val="1800"/>
              <a:buFont typeface="Calibri"/>
              <a:buChar char="○"/>
            </a:pPr>
            <a:r>
              <a:rPr i="1" lang="en-US" sz="1800">
                <a:solidFill>
                  <a:srgbClr val="3F3F3F"/>
                </a:solidFill>
                <a:latin typeface="Calibri"/>
                <a:ea typeface="Calibri"/>
                <a:cs typeface="Calibri"/>
                <a:sym typeface="Calibri"/>
              </a:rPr>
              <a:t>“I’m applying to graduate school. Would you feel comfortable writing a positive letter for me? If so, I’d be grateful. If you are not able to do this for any reason, I’ll certainly understand.”</a:t>
            </a:r>
            <a:endParaRPr sz="1800">
              <a:solidFill>
                <a:schemeClr val="dk1"/>
              </a:solidFill>
              <a:latin typeface="Calibri"/>
              <a:ea typeface="Calibri"/>
              <a:cs typeface="Calibri"/>
              <a:sym typeface="Calibri"/>
            </a:endParaRPr>
          </a:p>
          <a:p>
            <a:pPr indent="-342900" lvl="0" marL="457200" rtl="0" algn="l">
              <a:spcBef>
                <a:spcPts val="0"/>
              </a:spcBef>
              <a:spcAft>
                <a:spcPts val="0"/>
              </a:spcAft>
              <a:buClr>
                <a:schemeClr val="dk1"/>
              </a:buClr>
              <a:buSzPts val="1800"/>
              <a:buFont typeface="Calibri"/>
              <a:buChar char="●"/>
            </a:pPr>
            <a:r>
              <a:rPr b="1" i="1" lang="en-US" sz="1800">
                <a:solidFill>
                  <a:schemeClr val="dk1"/>
                </a:solidFill>
                <a:latin typeface="Calibri"/>
                <a:ea typeface="Calibri"/>
                <a:cs typeface="Calibri"/>
                <a:sym typeface="Calibri"/>
              </a:rPr>
              <a:t>Provide “fodder” for their letter</a:t>
            </a:r>
            <a:endParaRPr b="1" i="1" sz="1800">
              <a:solidFill>
                <a:schemeClr val="dk1"/>
              </a:solidFill>
              <a:latin typeface="Calibri"/>
              <a:ea typeface="Calibri"/>
              <a:cs typeface="Calibri"/>
              <a:sym typeface="Calibri"/>
            </a:endParaRPr>
          </a:p>
          <a:p>
            <a:pPr indent="-342900" lvl="1" marL="914400" rtl="0" algn="l">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Application (resume, statement of purpose, transcript)</a:t>
            </a:r>
            <a:endParaRPr sz="1800">
              <a:solidFill>
                <a:schemeClr val="dk1"/>
              </a:solidFill>
              <a:latin typeface="Calibri"/>
              <a:ea typeface="Calibri"/>
              <a:cs typeface="Calibri"/>
              <a:sym typeface="Calibri"/>
            </a:endParaRPr>
          </a:p>
          <a:p>
            <a:pPr indent="-342900" lvl="1" marL="914400" rtl="0" algn="l">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Reminder of significant/shared events that you participated in and excelled at</a:t>
            </a:r>
            <a:endParaRPr sz="1800">
              <a:solidFill>
                <a:schemeClr val="dk1"/>
              </a:solidFill>
              <a:latin typeface="Calibri"/>
              <a:ea typeface="Calibri"/>
              <a:cs typeface="Calibri"/>
              <a:sym typeface="Calibri"/>
            </a:endParaRPr>
          </a:p>
          <a:p>
            <a:pPr indent="-342900" lvl="1" marL="914400" rtl="0" algn="l">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We will provide a letter describing the Fellowship</a:t>
            </a:r>
            <a:endParaRPr sz="1800">
              <a:solidFill>
                <a:schemeClr val="dk1"/>
              </a:solidFill>
              <a:latin typeface="Calibri"/>
              <a:ea typeface="Calibri"/>
              <a:cs typeface="Calibri"/>
              <a:sym typeface="Calibri"/>
            </a:endParaRPr>
          </a:p>
          <a:p>
            <a:pPr indent="-342900" lvl="1" marL="914400" rtl="0" algn="l">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Offer to have a conversation to update them on your career and goals</a:t>
            </a:r>
            <a:endParaRPr sz="1800">
              <a:solidFill>
                <a:schemeClr val="dk1"/>
              </a:solidFill>
              <a:latin typeface="Calibri"/>
              <a:ea typeface="Calibri"/>
              <a:cs typeface="Calibri"/>
              <a:sym typeface="Calibri"/>
            </a:endParaRPr>
          </a:p>
          <a:p>
            <a:pPr indent="-342900" lvl="0" marL="457200" rtl="0" algn="l">
              <a:spcBef>
                <a:spcPts val="0"/>
              </a:spcBef>
              <a:spcAft>
                <a:spcPts val="0"/>
              </a:spcAft>
              <a:buClr>
                <a:schemeClr val="dk1"/>
              </a:buClr>
              <a:buSzPts val="1800"/>
              <a:buFont typeface="Calibri"/>
              <a:buChar char="●"/>
            </a:pPr>
            <a:r>
              <a:rPr b="1" i="1" lang="en-US" sz="1800">
                <a:solidFill>
                  <a:schemeClr val="dk1"/>
                </a:solidFill>
                <a:latin typeface="Calibri"/>
                <a:ea typeface="Calibri"/>
                <a:cs typeface="Calibri"/>
                <a:sym typeface="Calibri"/>
              </a:rPr>
              <a:t>Provide industry writers with guidance on what to include</a:t>
            </a:r>
            <a:endParaRPr b="1" i="1" sz="1800">
              <a:solidFill>
                <a:schemeClr val="dk1"/>
              </a:solidFill>
              <a:latin typeface="Calibri"/>
              <a:ea typeface="Calibri"/>
              <a:cs typeface="Calibri"/>
              <a:sym typeface="Calibri"/>
            </a:endParaRPr>
          </a:p>
          <a:p>
            <a:pPr indent="-342900" lvl="1" marL="914400" rtl="0" algn="l">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Concrete experiences and projects</a:t>
            </a:r>
            <a:endParaRPr sz="1800">
              <a:solidFill>
                <a:schemeClr val="dk1"/>
              </a:solidFill>
              <a:latin typeface="Calibri"/>
              <a:ea typeface="Calibri"/>
              <a:cs typeface="Calibri"/>
              <a:sym typeface="Calibri"/>
            </a:endParaRPr>
          </a:p>
          <a:p>
            <a:pPr indent="-342900" lvl="1" marL="914400" rtl="0" algn="l">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Strengths and weaknesses</a:t>
            </a:r>
            <a:endParaRPr sz="1800">
              <a:solidFill>
                <a:schemeClr val="dk1"/>
              </a:solidFill>
              <a:latin typeface="Calibri"/>
              <a:ea typeface="Calibri"/>
              <a:cs typeface="Calibri"/>
              <a:sym typeface="Calibri"/>
            </a:endParaRPr>
          </a:p>
          <a:p>
            <a:pPr indent="-342900" lvl="1" marL="914400" rtl="0" algn="l">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Personal characteristics - independence, creativity, motivation, </a:t>
            </a:r>
            <a:br>
              <a:rPr lang="en-US" sz="1800">
                <a:solidFill>
                  <a:schemeClr val="dk1"/>
                </a:solidFill>
                <a:latin typeface="Calibri"/>
                <a:ea typeface="Calibri"/>
                <a:cs typeface="Calibri"/>
                <a:sym typeface="Calibri"/>
              </a:rPr>
            </a:br>
            <a:r>
              <a:rPr lang="en-US" sz="1800">
                <a:solidFill>
                  <a:schemeClr val="dk1"/>
                </a:solidFill>
                <a:latin typeface="Calibri"/>
                <a:ea typeface="Calibri"/>
                <a:cs typeface="Calibri"/>
                <a:sym typeface="Calibri"/>
              </a:rPr>
              <a:t>follow-through, communication, leadership, teamwork, etc.</a:t>
            </a:r>
            <a:endParaRPr sz="1800">
              <a:solidFill>
                <a:schemeClr val="dk1"/>
              </a:solidFill>
              <a:latin typeface="Calibri"/>
              <a:ea typeface="Calibri"/>
              <a:cs typeface="Calibri"/>
              <a:sym typeface="Calibri"/>
            </a:endParaRPr>
          </a:p>
          <a:p>
            <a:pPr indent="0" lvl="0" marL="0" rtl="0" algn="l">
              <a:spcBef>
                <a:spcPts val="0"/>
              </a:spcBef>
              <a:spcAft>
                <a:spcPts val="0"/>
              </a:spcAft>
              <a:buNone/>
            </a:pPr>
            <a:r>
              <a:t/>
            </a:r>
            <a:endParaRPr sz="1200">
              <a:solidFill>
                <a:schemeClr val="dk1"/>
              </a:solidFill>
              <a:latin typeface="Calibri"/>
              <a:ea typeface="Calibri"/>
              <a:cs typeface="Calibri"/>
              <a:sym typeface="Calibri"/>
            </a:endParaRPr>
          </a:p>
        </p:txBody>
      </p:sp>
      <p:sp>
        <p:nvSpPr>
          <p:cNvPr id="167" name="Google Shape;167;p26"/>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27"/>
          <p:cNvSpPr txBox="1"/>
          <p:nvPr>
            <p:ph type="title"/>
          </p:nvPr>
        </p:nvSpPr>
        <p:spPr>
          <a:xfrm>
            <a:off x="628650" y="1063706"/>
            <a:ext cx="7824600" cy="15081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en-US" sz="4600"/>
              <a:t>Questions? </a:t>
            </a:r>
            <a:endParaRPr sz="4600"/>
          </a:p>
          <a:p>
            <a:pPr indent="0" lvl="0" marL="0" rtl="0" algn="ctr">
              <a:spcBef>
                <a:spcPts val="0"/>
              </a:spcBef>
              <a:spcAft>
                <a:spcPts val="0"/>
              </a:spcAft>
              <a:buNone/>
            </a:pPr>
            <a:r>
              <a:rPr lang="en-US" sz="4600"/>
              <a:t>Clarifications? </a:t>
            </a:r>
            <a:endParaRPr sz="4600"/>
          </a:p>
        </p:txBody>
      </p:sp>
      <p:sp>
        <p:nvSpPr>
          <p:cNvPr id="174" name="Google Shape;174;p27"/>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28"/>
          <p:cNvSpPr txBox="1"/>
          <p:nvPr>
            <p:ph type="title"/>
          </p:nvPr>
        </p:nvSpPr>
        <p:spPr>
          <a:xfrm>
            <a:off x="154275" y="331275"/>
            <a:ext cx="8515200" cy="10329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en-US" sz="2800"/>
              <a:t>Most important decisions a PhD </a:t>
            </a:r>
            <a:r>
              <a:rPr lang="en-US" sz="2800"/>
              <a:t>student</a:t>
            </a:r>
            <a:r>
              <a:rPr lang="en-US" sz="2800"/>
              <a:t> makes start at application time</a:t>
            </a:r>
            <a:endParaRPr sz="2800"/>
          </a:p>
        </p:txBody>
      </p:sp>
      <p:sp>
        <p:nvSpPr>
          <p:cNvPr id="180" name="Google Shape;180;p28"/>
          <p:cNvSpPr txBox="1"/>
          <p:nvPr>
            <p:ph idx="4294967295" type="body"/>
          </p:nvPr>
        </p:nvSpPr>
        <p:spPr>
          <a:xfrm>
            <a:off x="154275" y="4452250"/>
            <a:ext cx="7079400" cy="660000"/>
          </a:xfrm>
          <a:prstGeom prst="rect">
            <a:avLst/>
          </a:prstGeom>
          <a:noFill/>
          <a:ln>
            <a:noFill/>
          </a:ln>
        </p:spPr>
        <p:txBody>
          <a:bodyPr anchorCtr="0" anchor="t" bIns="45700" lIns="91425" spcFirstLastPara="1" rIns="91425" wrap="square" tIns="45700">
            <a:normAutofit/>
          </a:bodyPr>
          <a:lstStyle/>
          <a:p>
            <a:pPr indent="0" lvl="0" marL="0" rtl="0" algn="l">
              <a:lnSpc>
                <a:spcPct val="70000"/>
              </a:lnSpc>
              <a:spcBef>
                <a:spcPts val="0"/>
              </a:spcBef>
              <a:spcAft>
                <a:spcPts val="0"/>
              </a:spcAft>
              <a:buNone/>
            </a:pPr>
            <a:r>
              <a:rPr b="1" lang="en-US" sz="2200"/>
              <a:t>Choose a r</a:t>
            </a:r>
            <a:r>
              <a:rPr b="1" lang="en-US" sz="2200"/>
              <a:t>esearch (sub)area, an adviser, a research topic</a:t>
            </a:r>
            <a:endParaRPr b="1" sz="2200"/>
          </a:p>
        </p:txBody>
      </p:sp>
      <p:sp>
        <p:nvSpPr>
          <p:cNvPr id="181" name="Google Shape;181;p28"/>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sp>
        <p:nvSpPr>
          <p:cNvPr id="182" name="Google Shape;182;p28"/>
          <p:cNvSpPr/>
          <p:nvPr/>
        </p:nvSpPr>
        <p:spPr>
          <a:xfrm>
            <a:off x="218575" y="1737075"/>
            <a:ext cx="4031400" cy="2545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sz="2100">
                <a:latin typeface="Calibri"/>
                <a:ea typeface="Calibri"/>
                <a:cs typeface="Calibri"/>
                <a:sym typeface="Calibri"/>
              </a:rPr>
              <a:t>Research areas in </a:t>
            </a:r>
            <a:r>
              <a:rPr lang="en-US" sz="2100">
                <a:latin typeface="Calibri"/>
                <a:ea typeface="Calibri"/>
                <a:cs typeface="Calibri"/>
                <a:sym typeface="Calibri"/>
              </a:rPr>
              <a:t>the</a:t>
            </a:r>
            <a:r>
              <a:rPr lang="en-US" sz="2100">
                <a:latin typeface="Calibri"/>
                <a:ea typeface="Calibri"/>
                <a:cs typeface="Calibri"/>
                <a:sym typeface="Calibri"/>
              </a:rPr>
              <a:t> department</a:t>
            </a:r>
            <a:endParaRPr sz="2100">
              <a:latin typeface="Calibri"/>
              <a:ea typeface="Calibri"/>
              <a:cs typeface="Calibri"/>
              <a:sym typeface="Calibri"/>
            </a:endParaRPr>
          </a:p>
        </p:txBody>
      </p:sp>
      <p:sp>
        <p:nvSpPr>
          <p:cNvPr id="183" name="Google Shape;183;p28"/>
          <p:cNvSpPr/>
          <p:nvPr/>
        </p:nvSpPr>
        <p:spPr>
          <a:xfrm>
            <a:off x="547350" y="3042175"/>
            <a:ext cx="998100" cy="660000"/>
          </a:xfrm>
          <a:prstGeom prst="roundRect">
            <a:avLst>
              <a:gd fmla="val 16667" name="adj"/>
            </a:avLst>
          </a:prstGeom>
          <a:solidFill>
            <a:srgbClr val="A0EEF0"/>
          </a:solidFill>
          <a:ln cap="flat" cmpd="sng" w="9525">
            <a:solidFill>
              <a:srgbClr val="050505"/>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184" name="Google Shape;184;p28"/>
          <p:cNvSpPr/>
          <p:nvPr/>
        </p:nvSpPr>
        <p:spPr>
          <a:xfrm>
            <a:off x="2400650" y="3405150"/>
            <a:ext cx="915600" cy="393600"/>
          </a:xfrm>
          <a:prstGeom prst="roundRect">
            <a:avLst>
              <a:gd fmla="val 16667" name="adj"/>
            </a:avLst>
          </a:prstGeom>
          <a:solidFill>
            <a:srgbClr val="A0EEF0"/>
          </a:solidFill>
          <a:ln cap="flat" cmpd="sng" w="9525">
            <a:solidFill>
              <a:srgbClr val="050505"/>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185" name="Google Shape;185;p28"/>
          <p:cNvSpPr/>
          <p:nvPr/>
        </p:nvSpPr>
        <p:spPr>
          <a:xfrm>
            <a:off x="1297375" y="3589775"/>
            <a:ext cx="714000" cy="514200"/>
          </a:xfrm>
          <a:prstGeom prst="roundRect">
            <a:avLst>
              <a:gd fmla="val 16667" name="adj"/>
            </a:avLst>
          </a:prstGeom>
          <a:solidFill>
            <a:srgbClr val="A0EEF0"/>
          </a:solidFill>
          <a:ln cap="flat" cmpd="sng" w="9525">
            <a:solidFill>
              <a:srgbClr val="050505"/>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186" name="Google Shape;186;p28"/>
          <p:cNvSpPr/>
          <p:nvPr/>
        </p:nvSpPr>
        <p:spPr>
          <a:xfrm>
            <a:off x="2222525" y="1979925"/>
            <a:ext cx="714000" cy="431100"/>
          </a:xfrm>
          <a:prstGeom prst="roundRect">
            <a:avLst>
              <a:gd fmla="val 16667" name="adj"/>
            </a:avLst>
          </a:prstGeom>
          <a:solidFill>
            <a:srgbClr val="FF9900"/>
          </a:solidFill>
          <a:ln cap="flat" cmpd="sng" w="9525">
            <a:solidFill>
              <a:srgbClr val="050505"/>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187" name="Google Shape;187;p28"/>
          <p:cNvSpPr/>
          <p:nvPr/>
        </p:nvSpPr>
        <p:spPr>
          <a:xfrm>
            <a:off x="4925125" y="2460650"/>
            <a:ext cx="1251600" cy="972300"/>
          </a:xfrm>
          <a:prstGeom prst="roundRect">
            <a:avLst>
              <a:gd fmla="val 16667" name="adj"/>
            </a:avLst>
          </a:prstGeom>
          <a:solidFill>
            <a:srgbClr val="FF9900"/>
          </a:solidFill>
          <a:ln cap="flat" cmpd="sng" w="9525">
            <a:solidFill>
              <a:srgbClr val="050505"/>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188" name="Google Shape;188;p28"/>
          <p:cNvSpPr/>
          <p:nvPr/>
        </p:nvSpPr>
        <p:spPr>
          <a:xfrm>
            <a:off x="3060113" y="3115075"/>
            <a:ext cx="714000" cy="514200"/>
          </a:xfrm>
          <a:prstGeom prst="roundRect">
            <a:avLst>
              <a:gd fmla="val 16667" name="adj"/>
            </a:avLst>
          </a:prstGeom>
          <a:solidFill>
            <a:srgbClr val="A0EEF0"/>
          </a:solidFill>
          <a:ln cap="flat" cmpd="sng" w="9525">
            <a:solidFill>
              <a:srgbClr val="050505"/>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189" name="Google Shape;189;p28"/>
          <p:cNvSpPr/>
          <p:nvPr/>
        </p:nvSpPr>
        <p:spPr>
          <a:xfrm>
            <a:off x="1297375" y="2052825"/>
            <a:ext cx="714000" cy="514200"/>
          </a:xfrm>
          <a:prstGeom prst="roundRect">
            <a:avLst>
              <a:gd fmla="val 16667" name="adj"/>
            </a:avLst>
          </a:prstGeom>
          <a:solidFill>
            <a:srgbClr val="A0EEF0"/>
          </a:solidFill>
          <a:ln cap="flat" cmpd="sng" w="9525">
            <a:solidFill>
              <a:srgbClr val="050505"/>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190" name="Google Shape;190;p28"/>
          <p:cNvSpPr txBox="1"/>
          <p:nvPr/>
        </p:nvSpPr>
        <p:spPr>
          <a:xfrm>
            <a:off x="4330500" y="1766050"/>
            <a:ext cx="2683800" cy="7080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US" sz="1700">
                <a:latin typeface="Calibri"/>
                <a:ea typeface="Calibri"/>
                <a:cs typeface="Calibri"/>
                <a:sym typeface="Calibri"/>
              </a:rPr>
              <a:t>Choose an area of interest and faculty in the area </a:t>
            </a:r>
            <a:endParaRPr sz="1700">
              <a:latin typeface="Calibri"/>
              <a:ea typeface="Calibri"/>
              <a:cs typeface="Calibri"/>
              <a:sym typeface="Calibri"/>
            </a:endParaRPr>
          </a:p>
        </p:txBody>
      </p:sp>
      <p:sp>
        <p:nvSpPr>
          <p:cNvPr id="191" name="Google Shape;191;p28"/>
          <p:cNvSpPr/>
          <p:nvPr/>
        </p:nvSpPr>
        <p:spPr>
          <a:xfrm>
            <a:off x="5893786" y="2597688"/>
            <a:ext cx="82800" cy="115500"/>
          </a:xfrm>
          <a:prstGeom prst="roundRect">
            <a:avLst>
              <a:gd fmla="val 16667" name="adj"/>
            </a:avLst>
          </a:prstGeom>
          <a:solidFill>
            <a:srgbClr val="4C1130"/>
          </a:solidFill>
          <a:ln cap="flat" cmpd="sng" w="9525">
            <a:solidFill>
              <a:srgbClr val="050505"/>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192" name="Google Shape;192;p28"/>
          <p:cNvSpPr/>
          <p:nvPr/>
        </p:nvSpPr>
        <p:spPr>
          <a:xfrm>
            <a:off x="5617350" y="3115075"/>
            <a:ext cx="110100" cy="110100"/>
          </a:xfrm>
          <a:prstGeom prst="roundRect">
            <a:avLst>
              <a:gd fmla="val 16667" name="adj"/>
            </a:avLst>
          </a:prstGeom>
          <a:solidFill>
            <a:srgbClr val="4C1130"/>
          </a:solidFill>
          <a:ln cap="flat" cmpd="sng" w="9525">
            <a:solidFill>
              <a:srgbClr val="050505"/>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193" name="Google Shape;193;p28"/>
          <p:cNvSpPr/>
          <p:nvPr/>
        </p:nvSpPr>
        <p:spPr>
          <a:xfrm>
            <a:off x="5880125" y="2954613"/>
            <a:ext cx="110100" cy="110100"/>
          </a:xfrm>
          <a:prstGeom prst="roundRect">
            <a:avLst>
              <a:gd fmla="val 16667" name="adj"/>
            </a:avLst>
          </a:prstGeom>
          <a:solidFill>
            <a:srgbClr val="4C1130"/>
          </a:solidFill>
          <a:ln cap="flat" cmpd="sng" w="9525">
            <a:solidFill>
              <a:srgbClr val="050505"/>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194" name="Google Shape;194;p28"/>
          <p:cNvSpPr/>
          <p:nvPr/>
        </p:nvSpPr>
        <p:spPr>
          <a:xfrm>
            <a:off x="5394950" y="2713200"/>
            <a:ext cx="110100" cy="110100"/>
          </a:xfrm>
          <a:prstGeom prst="roundRect">
            <a:avLst>
              <a:gd fmla="val 16667" name="adj"/>
            </a:avLst>
          </a:prstGeom>
          <a:solidFill>
            <a:srgbClr val="4C1130"/>
          </a:solidFill>
          <a:ln cap="flat" cmpd="sng" w="9525">
            <a:solidFill>
              <a:srgbClr val="050505"/>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195" name="Google Shape;195;p28"/>
          <p:cNvSpPr/>
          <p:nvPr/>
        </p:nvSpPr>
        <p:spPr>
          <a:xfrm>
            <a:off x="5226700" y="3115075"/>
            <a:ext cx="110100" cy="110100"/>
          </a:xfrm>
          <a:prstGeom prst="roundRect">
            <a:avLst>
              <a:gd fmla="val 16667" name="adj"/>
            </a:avLst>
          </a:prstGeom>
          <a:solidFill>
            <a:srgbClr val="4C1130"/>
          </a:solidFill>
          <a:ln cap="flat" cmpd="sng" w="9525">
            <a:solidFill>
              <a:srgbClr val="050505"/>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196" name="Google Shape;196;p28"/>
          <p:cNvSpPr/>
          <p:nvPr/>
        </p:nvSpPr>
        <p:spPr>
          <a:xfrm>
            <a:off x="7801575" y="2954625"/>
            <a:ext cx="291300" cy="270600"/>
          </a:xfrm>
          <a:prstGeom prst="roundRect">
            <a:avLst>
              <a:gd fmla="val 16667" name="adj"/>
            </a:avLst>
          </a:prstGeom>
          <a:solidFill>
            <a:srgbClr val="4C1130"/>
          </a:solidFill>
          <a:ln cap="flat" cmpd="sng" w="9525">
            <a:solidFill>
              <a:srgbClr val="050505"/>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197" name="Google Shape;197;p28"/>
          <p:cNvSpPr/>
          <p:nvPr/>
        </p:nvSpPr>
        <p:spPr>
          <a:xfrm rot="1014185">
            <a:off x="3038309" y="2435518"/>
            <a:ext cx="1785016" cy="272465"/>
          </a:xfrm>
          <a:prstGeom prst="rightArrow">
            <a:avLst>
              <a:gd fmla="val 50000" name="adj1"/>
              <a:gd fmla="val 50000" name="adj2"/>
            </a:avLst>
          </a:prstGeom>
          <a:solidFill>
            <a:schemeClr val="lt2"/>
          </a:solidFill>
          <a:ln cap="flat" cmpd="sng" w="38100">
            <a:solidFill>
              <a:schemeClr val="accent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198" name="Google Shape;198;p28"/>
          <p:cNvSpPr/>
          <p:nvPr/>
        </p:nvSpPr>
        <p:spPr>
          <a:xfrm rot="473746">
            <a:off x="6345995" y="2963009"/>
            <a:ext cx="1286295" cy="272295"/>
          </a:xfrm>
          <a:prstGeom prst="rightArrow">
            <a:avLst>
              <a:gd fmla="val 50000" name="adj1"/>
              <a:gd fmla="val 50000" name="adj2"/>
            </a:avLst>
          </a:prstGeom>
          <a:solidFill>
            <a:schemeClr val="lt2"/>
          </a:solidFill>
          <a:ln cap="flat" cmpd="sng" w="38100">
            <a:solidFill>
              <a:schemeClr val="accent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199" name="Google Shape;199;p28"/>
          <p:cNvSpPr txBox="1"/>
          <p:nvPr/>
        </p:nvSpPr>
        <p:spPr>
          <a:xfrm>
            <a:off x="6851875" y="3362080"/>
            <a:ext cx="2135100" cy="9696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US" sz="1700">
                <a:latin typeface="Calibri"/>
                <a:ea typeface="Calibri"/>
                <a:cs typeface="Calibri"/>
                <a:sym typeface="Calibri"/>
              </a:rPr>
              <a:t>Research topic (chosen once you are in grad school)</a:t>
            </a:r>
            <a:endParaRPr sz="1700">
              <a:latin typeface="Calibri"/>
              <a:ea typeface="Calibri"/>
              <a:cs typeface="Calibri"/>
              <a:sym typeface="Calibri"/>
            </a:endParaRPr>
          </a:p>
        </p:txBody>
      </p:sp>
      <p:pic>
        <p:nvPicPr>
          <p:cNvPr id="200" name="Google Shape;200;p28"/>
          <p:cNvPicPr preferRelativeResize="0"/>
          <p:nvPr/>
        </p:nvPicPr>
        <p:blipFill>
          <a:blip r:embed="rId3">
            <a:alphaModFix/>
          </a:blip>
          <a:stretch>
            <a:fillRect/>
          </a:stretch>
        </p:blipFill>
        <p:spPr>
          <a:xfrm>
            <a:off x="8092875" y="2727023"/>
            <a:ext cx="467599" cy="659999"/>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29"/>
          <p:cNvSpPr txBox="1"/>
          <p:nvPr>
            <p:ph type="title"/>
          </p:nvPr>
        </p:nvSpPr>
        <p:spPr>
          <a:xfrm>
            <a:off x="423950" y="190600"/>
            <a:ext cx="8462100" cy="993900"/>
          </a:xfrm>
          <a:prstGeom prst="rect">
            <a:avLst/>
          </a:prstGeom>
          <a:solidFill>
            <a:schemeClr val="lt1"/>
          </a:solid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3960"/>
              <a:buFont typeface="Calibri"/>
              <a:buNone/>
            </a:pPr>
            <a:r>
              <a:rPr lang="en-US" sz="3700"/>
              <a:t>Common research areas</a:t>
            </a:r>
            <a:endParaRPr sz="3700"/>
          </a:p>
        </p:txBody>
      </p:sp>
      <p:sp>
        <p:nvSpPr>
          <p:cNvPr id="206" name="Google Shape;206;p29"/>
          <p:cNvSpPr txBox="1"/>
          <p:nvPr/>
        </p:nvSpPr>
        <p:spPr>
          <a:xfrm>
            <a:off x="152400" y="2505638"/>
            <a:ext cx="37227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en-US" sz="1800">
                <a:latin typeface="Calibri"/>
                <a:ea typeface="Calibri"/>
                <a:cs typeface="Calibri"/>
                <a:sym typeface="Calibri"/>
              </a:rPr>
              <a:t>Software Engineering</a:t>
            </a:r>
            <a:endParaRPr sz="1800">
              <a:latin typeface="Calibri"/>
              <a:ea typeface="Calibri"/>
              <a:cs typeface="Calibri"/>
              <a:sym typeface="Calibri"/>
            </a:endParaRPr>
          </a:p>
        </p:txBody>
      </p:sp>
      <p:sp>
        <p:nvSpPr>
          <p:cNvPr id="207" name="Google Shape;207;p29"/>
          <p:cNvSpPr txBox="1"/>
          <p:nvPr/>
        </p:nvSpPr>
        <p:spPr>
          <a:xfrm>
            <a:off x="6516350" y="3973425"/>
            <a:ext cx="37227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en-US" sz="1800">
                <a:latin typeface="Calibri"/>
                <a:ea typeface="Calibri"/>
                <a:cs typeface="Calibri"/>
                <a:sym typeface="Calibri"/>
              </a:rPr>
              <a:t>Information Science</a:t>
            </a:r>
            <a:endParaRPr sz="1800">
              <a:latin typeface="Calibri"/>
              <a:ea typeface="Calibri"/>
              <a:cs typeface="Calibri"/>
              <a:sym typeface="Calibri"/>
            </a:endParaRPr>
          </a:p>
        </p:txBody>
      </p:sp>
      <p:sp>
        <p:nvSpPr>
          <p:cNvPr id="208" name="Google Shape;208;p29"/>
          <p:cNvSpPr txBox="1"/>
          <p:nvPr/>
        </p:nvSpPr>
        <p:spPr>
          <a:xfrm>
            <a:off x="226050" y="4490346"/>
            <a:ext cx="46962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en-US" sz="1800">
                <a:latin typeface="Calibri"/>
                <a:ea typeface="Calibri"/>
                <a:cs typeface="Calibri"/>
                <a:sym typeface="Calibri"/>
              </a:rPr>
              <a:t>Informatics: Bioinformatics / Other Science </a:t>
            </a:r>
            <a:endParaRPr sz="1800">
              <a:latin typeface="Calibri"/>
              <a:ea typeface="Calibri"/>
              <a:cs typeface="Calibri"/>
              <a:sym typeface="Calibri"/>
            </a:endParaRPr>
          </a:p>
        </p:txBody>
      </p:sp>
      <p:sp>
        <p:nvSpPr>
          <p:cNvPr id="209" name="Google Shape;209;p29"/>
          <p:cNvSpPr txBox="1"/>
          <p:nvPr/>
        </p:nvSpPr>
        <p:spPr>
          <a:xfrm>
            <a:off x="152400" y="1648925"/>
            <a:ext cx="37227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en-US" sz="1800">
                <a:latin typeface="Calibri"/>
                <a:ea typeface="Calibri"/>
                <a:cs typeface="Calibri"/>
                <a:sym typeface="Calibri"/>
              </a:rPr>
              <a:t>Human-Computer Interaction</a:t>
            </a:r>
            <a:endParaRPr sz="1800">
              <a:latin typeface="Calibri"/>
              <a:ea typeface="Calibri"/>
              <a:cs typeface="Calibri"/>
              <a:sym typeface="Calibri"/>
            </a:endParaRPr>
          </a:p>
        </p:txBody>
      </p:sp>
      <p:sp>
        <p:nvSpPr>
          <p:cNvPr id="210" name="Google Shape;210;p29"/>
          <p:cNvSpPr txBox="1"/>
          <p:nvPr/>
        </p:nvSpPr>
        <p:spPr>
          <a:xfrm>
            <a:off x="5645225" y="3019075"/>
            <a:ext cx="37227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en-US" sz="1800">
                <a:latin typeface="Calibri"/>
                <a:ea typeface="Calibri"/>
                <a:cs typeface="Calibri"/>
                <a:sym typeface="Calibri"/>
              </a:rPr>
              <a:t>High-Performance Computing</a:t>
            </a:r>
            <a:endParaRPr sz="1800">
              <a:latin typeface="Calibri"/>
              <a:ea typeface="Calibri"/>
              <a:cs typeface="Calibri"/>
              <a:sym typeface="Calibri"/>
            </a:endParaRPr>
          </a:p>
        </p:txBody>
      </p:sp>
      <p:sp>
        <p:nvSpPr>
          <p:cNvPr id="211" name="Google Shape;211;p29"/>
          <p:cNvSpPr txBox="1"/>
          <p:nvPr/>
        </p:nvSpPr>
        <p:spPr>
          <a:xfrm>
            <a:off x="4249025" y="2181625"/>
            <a:ext cx="31332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en-US" sz="1800">
                <a:latin typeface="Calibri"/>
                <a:ea typeface="Calibri"/>
                <a:cs typeface="Calibri"/>
                <a:sym typeface="Calibri"/>
              </a:rPr>
              <a:t>Theory and Algorithms</a:t>
            </a:r>
            <a:endParaRPr sz="1800">
              <a:latin typeface="Calibri"/>
              <a:ea typeface="Calibri"/>
              <a:cs typeface="Calibri"/>
              <a:sym typeface="Calibri"/>
            </a:endParaRPr>
          </a:p>
        </p:txBody>
      </p:sp>
      <p:sp>
        <p:nvSpPr>
          <p:cNvPr id="212" name="Google Shape;212;p29"/>
          <p:cNvSpPr txBox="1"/>
          <p:nvPr/>
        </p:nvSpPr>
        <p:spPr>
          <a:xfrm>
            <a:off x="4502100" y="4660450"/>
            <a:ext cx="37227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en-US" sz="1800">
                <a:latin typeface="Calibri"/>
                <a:ea typeface="Calibri"/>
                <a:cs typeface="Calibri"/>
                <a:sym typeface="Calibri"/>
              </a:rPr>
              <a:t>Hardware / Architecture</a:t>
            </a:r>
            <a:endParaRPr sz="1800">
              <a:latin typeface="Calibri"/>
              <a:ea typeface="Calibri"/>
              <a:cs typeface="Calibri"/>
              <a:sym typeface="Calibri"/>
            </a:endParaRPr>
          </a:p>
        </p:txBody>
      </p:sp>
      <p:sp>
        <p:nvSpPr>
          <p:cNvPr id="213" name="Google Shape;213;p29"/>
          <p:cNvSpPr txBox="1"/>
          <p:nvPr/>
        </p:nvSpPr>
        <p:spPr>
          <a:xfrm>
            <a:off x="2793650" y="2784088"/>
            <a:ext cx="37227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en-US" sz="1800">
                <a:latin typeface="Calibri"/>
                <a:ea typeface="Calibri"/>
                <a:cs typeface="Calibri"/>
                <a:sym typeface="Calibri"/>
              </a:rPr>
              <a:t>Graphics / Visualization </a:t>
            </a:r>
            <a:endParaRPr sz="1800">
              <a:latin typeface="Calibri"/>
              <a:ea typeface="Calibri"/>
              <a:cs typeface="Calibri"/>
              <a:sym typeface="Calibri"/>
            </a:endParaRPr>
          </a:p>
        </p:txBody>
      </p:sp>
      <p:sp>
        <p:nvSpPr>
          <p:cNvPr id="214" name="Google Shape;214;p29"/>
          <p:cNvSpPr txBox="1"/>
          <p:nvPr/>
        </p:nvSpPr>
        <p:spPr>
          <a:xfrm>
            <a:off x="2793650" y="4010300"/>
            <a:ext cx="37227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en-US" sz="1800">
                <a:latin typeface="Calibri"/>
                <a:ea typeface="Calibri"/>
                <a:cs typeface="Calibri"/>
                <a:sym typeface="Calibri"/>
              </a:rPr>
              <a:t>Databases / Information Retrieval</a:t>
            </a:r>
            <a:endParaRPr sz="1800">
              <a:latin typeface="Calibri"/>
              <a:ea typeface="Calibri"/>
              <a:cs typeface="Calibri"/>
              <a:sym typeface="Calibri"/>
            </a:endParaRPr>
          </a:p>
        </p:txBody>
      </p:sp>
      <p:sp>
        <p:nvSpPr>
          <p:cNvPr id="215" name="Google Shape;215;p29"/>
          <p:cNvSpPr txBox="1"/>
          <p:nvPr/>
        </p:nvSpPr>
        <p:spPr>
          <a:xfrm>
            <a:off x="2793650" y="3212975"/>
            <a:ext cx="37227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en-US" sz="1800">
                <a:latin typeface="Calibri"/>
                <a:ea typeface="Calibri"/>
                <a:cs typeface="Calibri"/>
                <a:sym typeface="Calibri"/>
              </a:rPr>
              <a:t>Computing Education</a:t>
            </a:r>
            <a:endParaRPr sz="1800">
              <a:latin typeface="Calibri"/>
              <a:ea typeface="Calibri"/>
              <a:cs typeface="Calibri"/>
              <a:sym typeface="Calibri"/>
            </a:endParaRPr>
          </a:p>
        </p:txBody>
      </p:sp>
      <p:sp>
        <p:nvSpPr>
          <p:cNvPr id="216" name="Google Shape;216;p29"/>
          <p:cNvSpPr txBox="1"/>
          <p:nvPr/>
        </p:nvSpPr>
        <p:spPr>
          <a:xfrm>
            <a:off x="3722700" y="1765488"/>
            <a:ext cx="45594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en-US" sz="1800">
                <a:latin typeface="Calibri"/>
                <a:ea typeface="Calibri"/>
                <a:cs typeface="Calibri"/>
                <a:sym typeface="Calibri"/>
              </a:rPr>
              <a:t>Artificial Intelligence / Machine Learning</a:t>
            </a:r>
            <a:endParaRPr sz="1800">
              <a:latin typeface="Calibri"/>
              <a:ea typeface="Calibri"/>
              <a:cs typeface="Calibri"/>
              <a:sym typeface="Calibri"/>
            </a:endParaRPr>
          </a:p>
        </p:txBody>
      </p:sp>
      <p:sp>
        <p:nvSpPr>
          <p:cNvPr id="217" name="Google Shape;217;p29"/>
          <p:cNvSpPr txBox="1"/>
          <p:nvPr/>
        </p:nvSpPr>
        <p:spPr>
          <a:xfrm>
            <a:off x="5163350" y="1344188"/>
            <a:ext cx="37227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en-US" sz="1800">
                <a:latin typeface="Calibri"/>
                <a:ea typeface="Calibri"/>
                <a:cs typeface="Calibri"/>
                <a:sym typeface="Calibri"/>
              </a:rPr>
              <a:t>Social Computing / Social Informatics</a:t>
            </a:r>
            <a:endParaRPr sz="1800">
              <a:latin typeface="Calibri"/>
              <a:ea typeface="Calibri"/>
              <a:cs typeface="Calibri"/>
              <a:sym typeface="Calibri"/>
            </a:endParaRPr>
          </a:p>
        </p:txBody>
      </p:sp>
      <p:sp>
        <p:nvSpPr>
          <p:cNvPr id="218" name="Google Shape;218;p29"/>
          <p:cNvSpPr txBox="1"/>
          <p:nvPr/>
        </p:nvSpPr>
        <p:spPr>
          <a:xfrm>
            <a:off x="152400" y="1199350"/>
            <a:ext cx="49767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en-US" sz="1800">
                <a:latin typeface="Calibri"/>
                <a:ea typeface="Calibri"/>
                <a:cs typeface="Calibri"/>
                <a:sym typeface="Calibri"/>
              </a:rPr>
              <a:t>Security / Privacy / Information Assurance</a:t>
            </a:r>
            <a:endParaRPr sz="1800">
              <a:latin typeface="Calibri"/>
              <a:ea typeface="Calibri"/>
              <a:cs typeface="Calibri"/>
              <a:sym typeface="Calibri"/>
            </a:endParaRPr>
          </a:p>
        </p:txBody>
      </p:sp>
      <p:sp>
        <p:nvSpPr>
          <p:cNvPr id="219" name="Google Shape;219;p29"/>
          <p:cNvSpPr txBox="1"/>
          <p:nvPr/>
        </p:nvSpPr>
        <p:spPr>
          <a:xfrm>
            <a:off x="152400" y="3518263"/>
            <a:ext cx="37227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en-US" sz="1800">
                <a:latin typeface="Calibri"/>
                <a:ea typeface="Calibri"/>
                <a:cs typeface="Calibri"/>
                <a:sym typeface="Calibri"/>
              </a:rPr>
              <a:t>Scientific / Numerical Computing</a:t>
            </a:r>
            <a:endParaRPr sz="1800">
              <a:latin typeface="Calibri"/>
              <a:ea typeface="Calibri"/>
              <a:cs typeface="Calibri"/>
              <a:sym typeface="Calibri"/>
            </a:endParaRPr>
          </a:p>
        </p:txBody>
      </p:sp>
      <p:sp>
        <p:nvSpPr>
          <p:cNvPr id="220" name="Google Shape;220;p29"/>
          <p:cNvSpPr txBox="1"/>
          <p:nvPr/>
        </p:nvSpPr>
        <p:spPr>
          <a:xfrm>
            <a:off x="779400" y="2098513"/>
            <a:ext cx="37227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en-US" sz="1800">
                <a:latin typeface="Calibri"/>
                <a:ea typeface="Calibri"/>
                <a:cs typeface="Calibri"/>
                <a:sym typeface="Calibri"/>
              </a:rPr>
              <a:t>Robotics / Vision</a:t>
            </a:r>
            <a:endParaRPr sz="1800">
              <a:latin typeface="Calibri"/>
              <a:ea typeface="Calibri"/>
              <a:cs typeface="Calibri"/>
              <a:sym typeface="Calibri"/>
            </a:endParaRPr>
          </a:p>
        </p:txBody>
      </p:sp>
      <p:sp>
        <p:nvSpPr>
          <p:cNvPr id="221" name="Google Shape;221;p29"/>
          <p:cNvSpPr txBox="1"/>
          <p:nvPr/>
        </p:nvSpPr>
        <p:spPr>
          <a:xfrm>
            <a:off x="4864200" y="3530263"/>
            <a:ext cx="37227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en-US" sz="1800">
                <a:latin typeface="Calibri"/>
                <a:ea typeface="Calibri"/>
                <a:cs typeface="Calibri"/>
                <a:sym typeface="Calibri"/>
              </a:rPr>
              <a:t>Programming Languages / Compilers</a:t>
            </a:r>
            <a:endParaRPr sz="1800">
              <a:latin typeface="Calibri"/>
              <a:ea typeface="Calibri"/>
              <a:cs typeface="Calibri"/>
              <a:sym typeface="Calibri"/>
            </a:endParaRPr>
          </a:p>
        </p:txBody>
      </p:sp>
      <p:sp>
        <p:nvSpPr>
          <p:cNvPr id="222" name="Google Shape;222;p29"/>
          <p:cNvSpPr txBox="1"/>
          <p:nvPr/>
        </p:nvSpPr>
        <p:spPr>
          <a:xfrm>
            <a:off x="526325" y="3022088"/>
            <a:ext cx="37227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en-US" sz="1800">
                <a:latin typeface="Calibri"/>
                <a:ea typeface="Calibri"/>
                <a:cs typeface="Calibri"/>
                <a:sym typeface="Calibri"/>
              </a:rPr>
              <a:t>Operating Systems</a:t>
            </a:r>
            <a:endParaRPr sz="1800">
              <a:latin typeface="Calibri"/>
              <a:ea typeface="Calibri"/>
              <a:cs typeface="Calibri"/>
              <a:sym typeface="Calibri"/>
            </a:endParaRPr>
          </a:p>
        </p:txBody>
      </p:sp>
      <p:sp>
        <p:nvSpPr>
          <p:cNvPr id="223" name="Google Shape;223;p29"/>
          <p:cNvSpPr txBox="1"/>
          <p:nvPr/>
        </p:nvSpPr>
        <p:spPr>
          <a:xfrm>
            <a:off x="2630300" y="2274800"/>
            <a:ext cx="20385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en-US" sz="1800">
                <a:latin typeface="Calibri"/>
                <a:ea typeface="Calibri"/>
                <a:cs typeface="Calibri"/>
                <a:sym typeface="Calibri"/>
              </a:rPr>
              <a:t>Networking</a:t>
            </a:r>
            <a:endParaRPr sz="1800">
              <a:latin typeface="Calibri"/>
              <a:ea typeface="Calibri"/>
              <a:cs typeface="Calibri"/>
              <a:sym typeface="Calibri"/>
            </a:endParaRPr>
          </a:p>
        </p:txBody>
      </p:sp>
      <p:sp>
        <p:nvSpPr>
          <p:cNvPr id="224" name="Google Shape;224;p29"/>
          <p:cNvSpPr txBox="1"/>
          <p:nvPr/>
        </p:nvSpPr>
        <p:spPr>
          <a:xfrm>
            <a:off x="226050" y="4014438"/>
            <a:ext cx="37227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en-US" sz="1800">
                <a:latin typeface="Calibri"/>
                <a:ea typeface="Calibri"/>
                <a:cs typeface="Calibri"/>
                <a:sym typeface="Calibri"/>
              </a:rPr>
              <a:t>Information Systems</a:t>
            </a:r>
            <a:endParaRPr sz="1800">
              <a:latin typeface="Calibri"/>
              <a:ea typeface="Calibri"/>
              <a:cs typeface="Calibri"/>
              <a:sym typeface="Calibri"/>
            </a:endParaRPr>
          </a:p>
        </p:txBody>
      </p:sp>
      <p:sp>
        <p:nvSpPr>
          <p:cNvPr id="225" name="Google Shape;225;p29"/>
          <p:cNvSpPr txBox="1"/>
          <p:nvPr/>
        </p:nvSpPr>
        <p:spPr>
          <a:xfrm>
            <a:off x="6386825" y="2489238"/>
            <a:ext cx="31332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en-US" sz="1800">
                <a:latin typeface="Calibri"/>
                <a:ea typeface="Calibri"/>
                <a:cs typeface="Calibri"/>
                <a:sym typeface="Calibri"/>
              </a:rPr>
              <a:t>Quantum Computing </a:t>
            </a:r>
            <a:endParaRPr sz="1800">
              <a:latin typeface="Calibri"/>
              <a:ea typeface="Calibri"/>
              <a:cs typeface="Calibri"/>
              <a:sym typeface="Calibri"/>
            </a:endParaRPr>
          </a:p>
        </p:txBody>
      </p:sp>
      <p:sp>
        <p:nvSpPr>
          <p:cNvPr id="226" name="Google Shape;226;p29"/>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0" name="Shape 230"/>
        <p:cNvGrpSpPr/>
        <p:nvPr/>
      </p:nvGrpSpPr>
      <p:grpSpPr>
        <a:xfrm>
          <a:off x="0" y="0"/>
          <a:ext cx="0" cy="0"/>
          <a:chOff x="0" y="0"/>
          <a:chExt cx="0" cy="0"/>
        </a:xfrm>
      </p:grpSpPr>
      <p:sp>
        <p:nvSpPr>
          <p:cNvPr id="231" name="Google Shape;231;p30"/>
          <p:cNvSpPr txBox="1"/>
          <p:nvPr>
            <p:ph type="title"/>
          </p:nvPr>
        </p:nvSpPr>
        <p:spPr>
          <a:xfrm>
            <a:off x="628650" y="274638"/>
            <a:ext cx="7886700" cy="993900"/>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22222"/>
              <a:buFont typeface="Calibri"/>
              <a:buNone/>
            </a:pPr>
            <a:r>
              <a:rPr lang="en-US" sz="3600"/>
              <a:t>Choosing a Research Area</a:t>
            </a:r>
            <a:endParaRPr sz="3600"/>
          </a:p>
          <a:p>
            <a:pPr indent="0" lvl="0" marL="0" rtl="0" algn="ctr">
              <a:lnSpc>
                <a:spcPct val="90000"/>
              </a:lnSpc>
              <a:spcBef>
                <a:spcPts val="0"/>
              </a:spcBef>
              <a:spcAft>
                <a:spcPts val="0"/>
              </a:spcAft>
              <a:buClr>
                <a:schemeClr val="dk1"/>
              </a:buClr>
              <a:buSzPct val="122222"/>
              <a:buFont typeface="Calibri"/>
              <a:buNone/>
            </a:pPr>
            <a:r>
              <a:rPr lang="en-US" sz="3600"/>
              <a:t>(at application time and/or in year 1)</a:t>
            </a:r>
            <a:endParaRPr sz="3600"/>
          </a:p>
        </p:txBody>
      </p:sp>
      <p:sp>
        <p:nvSpPr>
          <p:cNvPr id="232" name="Google Shape;232;p30"/>
          <p:cNvSpPr txBox="1"/>
          <p:nvPr>
            <p:ph idx="4294967295" type="body"/>
          </p:nvPr>
        </p:nvSpPr>
        <p:spPr>
          <a:xfrm>
            <a:off x="430500" y="1511650"/>
            <a:ext cx="8283000" cy="3350400"/>
          </a:xfrm>
          <a:prstGeom prst="rect">
            <a:avLst/>
          </a:prstGeom>
          <a:noFill/>
          <a:ln>
            <a:noFill/>
          </a:ln>
        </p:spPr>
        <p:txBody>
          <a:bodyPr anchorCtr="0" anchor="t" bIns="45700" lIns="91425" spcFirstLastPara="1" rIns="91425" wrap="square" tIns="45700">
            <a:normAutofit/>
          </a:bodyPr>
          <a:lstStyle/>
          <a:p>
            <a:pPr indent="-381000" lvl="0" marL="457200" rtl="0" algn="l">
              <a:lnSpc>
                <a:spcPct val="90000"/>
              </a:lnSpc>
              <a:spcBef>
                <a:spcPts val="0"/>
              </a:spcBef>
              <a:spcAft>
                <a:spcPts val="0"/>
              </a:spcAft>
              <a:buSzPts val="2400"/>
              <a:buChar char="•"/>
            </a:pPr>
            <a:r>
              <a:rPr lang="en-US" sz="2400"/>
              <a:t>What research topics excite you and why?</a:t>
            </a:r>
            <a:endParaRPr sz="2400"/>
          </a:p>
          <a:p>
            <a:pPr indent="-381000" lvl="0" marL="457200" rtl="0" algn="l">
              <a:lnSpc>
                <a:spcPct val="90000"/>
              </a:lnSpc>
              <a:spcBef>
                <a:spcPts val="0"/>
              </a:spcBef>
              <a:spcAft>
                <a:spcPts val="0"/>
              </a:spcAft>
              <a:buSzPts val="2400"/>
              <a:buChar char="•"/>
            </a:pPr>
            <a:r>
              <a:rPr lang="en-US" sz="2400"/>
              <a:t>How much knowledge and experience do you already have in that area?</a:t>
            </a:r>
            <a:endParaRPr sz="2400"/>
          </a:p>
          <a:p>
            <a:pPr indent="-381000" lvl="0" marL="457200" rtl="0" algn="l">
              <a:lnSpc>
                <a:spcPct val="90000"/>
              </a:lnSpc>
              <a:spcBef>
                <a:spcPts val="0"/>
              </a:spcBef>
              <a:spcAft>
                <a:spcPts val="0"/>
              </a:spcAft>
              <a:buSzPts val="2400"/>
              <a:buChar char="•"/>
            </a:pPr>
            <a:r>
              <a:rPr lang="en-US" sz="2400"/>
              <a:t>How strong are the department and research groups in this area?</a:t>
            </a:r>
            <a:endParaRPr sz="2400"/>
          </a:p>
          <a:p>
            <a:pPr indent="-381000" lvl="0" marL="457200" rtl="0" algn="l">
              <a:lnSpc>
                <a:spcPct val="90000"/>
              </a:lnSpc>
              <a:spcBef>
                <a:spcPts val="0"/>
              </a:spcBef>
              <a:spcAft>
                <a:spcPts val="0"/>
              </a:spcAft>
              <a:buSzPts val="2400"/>
              <a:buChar char="•"/>
            </a:pPr>
            <a:r>
              <a:rPr lang="en-US" sz="2400"/>
              <a:t>How many faculty members work in this area? What are their academic ranks?</a:t>
            </a:r>
            <a:endParaRPr sz="2400"/>
          </a:p>
          <a:p>
            <a:pPr indent="-381000" lvl="0" marL="457200" rtl="0" algn="l">
              <a:lnSpc>
                <a:spcPct val="90000"/>
              </a:lnSpc>
              <a:spcBef>
                <a:spcPts val="0"/>
              </a:spcBef>
              <a:spcAft>
                <a:spcPts val="0"/>
              </a:spcAft>
              <a:buSzPts val="2400"/>
              <a:buChar char="•"/>
            </a:pPr>
            <a:r>
              <a:rPr lang="en-US" sz="2400"/>
              <a:t>Is interest in the research area existing and growing? </a:t>
            </a:r>
            <a:endParaRPr sz="2400"/>
          </a:p>
        </p:txBody>
      </p:sp>
      <p:sp>
        <p:nvSpPr>
          <p:cNvPr id="233" name="Google Shape;233;p30"/>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7" name="Shape 237"/>
        <p:cNvGrpSpPr/>
        <p:nvPr/>
      </p:nvGrpSpPr>
      <p:grpSpPr>
        <a:xfrm>
          <a:off x="0" y="0"/>
          <a:ext cx="0" cy="0"/>
          <a:chOff x="0" y="0"/>
          <a:chExt cx="0" cy="0"/>
        </a:xfrm>
      </p:grpSpPr>
      <p:sp>
        <p:nvSpPr>
          <p:cNvPr id="238" name="Google Shape;238;p31"/>
          <p:cNvSpPr txBox="1"/>
          <p:nvPr>
            <p:ph type="title"/>
          </p:nvPr>
        </p:nvSpPr>
        <p:spPr>
          <a:xfrm>
            <a:off x="628650" y="274638"/>
            <a:ext cx="7886700" cy="9939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en-US" sz="3800"/>
              <a:t>Choosing a Research Advisor</a:t>
            </a:r>
            <a:endParaRPr sz="3800"/>
          </a:p>
        </p:txBody>
      </p:sp>
      <p:sp>
        <p:nvSpPr>
          <p:cNvPr id="239" name="Google Shape;239;p31"/>
          <p:cNvSpPr txBox="1"/>
          <p:nvPr>
            <p:ph idx="4294967295" type="body"/>
          </p:nvPr>
        </p:nvSpPr>
        <p:spPr>
          <a:xfrm>
            <a:off x="290850" y="1195650"/>
            <a:ext cx="8742000" cy="3866100"/>
          </a:xfrm>
          <a:prstGeom prst="rect">
            <a:avLst/>
          </a:prstGeom>
          <a:noFill/>
          <a:ln>
            <a:noFill/>
          </a:ln>
        </p:spPr>
        <p:txBody>
          <a:bodyPr anchorCtr="0" anchor="t" bIns="45700" lIns="91425" spcFirstLastPara="1" rIns="91425" wrap="square" tIns="45700">
            <a:noAutofit/>
          </a:bodyPr>
          <a:lstStyle/>
          <a:p>
            <a:pPr indent="-355600" lvl="0" marL="457200" rtl="0" algn="l">
              <a:lnSpc>
                <a:spcPct val="100000"/>
              </a:lnSpc>
              <a:spcBef>
                <a:spcPts val="480"/>
              </a:spcBef>
              <a:spcAft>
                <a:spcPts val="0"/>
              </a:spcAft>
              <a:buSzPts val="2000"/>
              <a:buFont typeface="Calibri"/>
              <a:buChar char="•"/>
            </a:pPr>
            <a:r>
              <a:rPr lang="en-US" sz="2000"/>
              <a:t>Renowned vs. beginning researchers</a:t>
            </a:r>
            <a:endParaRPr sz="2000"/>
          </a:p>
          <a:p>
            <a:pPr indent="-355600" lvl="0" marL="457200" rtl="0" algn="l">
              <a:lnSpc>
                <a:spcPct val="100000"/>
              </a:lnSpc>
              <a:spcBef>
                <a:spcPts val="480"/>
              </a:spcBef>
              <a:spcAft>
                <a:spcPts val="0"/>
              </a:spcAft>
              <a:buSzPts val="2000"/>
              <a:buFont typeface="Calibri"/>
              <a:buChar char="•"/>
            </a:pPr>
            <a:r>
              <a:rPr lang="en-US" sz="2000"/>
              <a:t>Do your homework! Check out the following for a potential advisor:</a:t>
            </a:r>
            <a:endParaRPr sz="2000"/>
          </a:p>
          <a:p>
            <a:pPr indent="-355600" lvl="1" marL="914400" rtl="0" algn="l">
              <a:lnSpc>
                <a:spcPct val="100000"/>
              </a:lnSpc>
              <a:spcBef>
                <a:spcPts val="480"/>
              </a:spcBef>
              <a:spcAft>
                <a:spcPts val="0"/>
              </a:spcAft>
              <a:buSzPts val="2000"/>
              <a:buFont typeface="Calibri"/>
              <a:buChar char="•"/>
            </a:pPr>
            <a:r>
              <a:rPr lang="en-US" sz="2000"/>
              <a:t>How many students have graduated and when did they graduate?</a:t>
            </a:r>
            <a:endParaRPr sz="2000"/>
          </a:p>
          <a:p>
            <a:pPr indent="-355600" lvl="1" marL="914400" rtl="0" algn="l">
              <a:lnSpc>
                <a:spcPct val="100000"/>
              </a:lnSpc>
              <a:spcBef>
                <a:spcPts val="480"/>
              </a:spcBef>
              <a:spcAft>
                <a:spcPts val="0"/>
              </a:spcAft>
              <a:buSzPts val="2000"/>
              <a:buFont typeface="Calibri"/>
              <a:buChar char="•"/>
            </a:pPr>
            <a:r>
              <a:rPr lang="en-US" sz="2000"/>
              <a:t>How many papers (and where) did students publish with the advisor?</a:t>
            </a:r>
            <a:endParaRPr sz="2000"/>
          </a:p>
          <a:p>
            <a:pPr indent="-355600" lvl="1" marL="914400" rtl="0" algn="l">
              <a:lnSpc>
                <a:spcPct val="100000"/>
              </a:lnSpc>
              <a:spcBef>
                <a:spcPts val="480"/>
              </a:spcBef>
              <a:spcAft>
                <a:spcPts val="0"/>
              </a:spcAft>
              <a:buSzPts val="2000"/>
              <a:buFont typeface="Calibri"/>
              <a:buChar char="•"/>
            </a:pPr>
            <a:r>
              <a:rPr lang="en-US" sz="2000"/>
              <a:t>Where are those students now (academia, industry)?</a:t>
            </a:r>
            <a:endParaRPr sz="2000"/>
          </a:p>
          <a:p>
            <a:pPr indent="-355600" lvl="0" marL="457200" rtl="0" algn="l">
              <a:lnSpc>
                <a:spcPct val="100000"/>
              </a:lnSpc>
              <a:spcBef>
                <a:spcPts val="480"/>
              </a:spcBef>
              <a:spcAft>
                <a:spcPts val="0"/>
              </a:spcAft>
              <a:buSzPts val="2000"/>
              <a:buFont typeface="Calibri"/>
              <a:buChar char="•"/>
            </a:pPr>
            <a:r>
              <a:rPr lang="en-US" sz="2000"/>
              <a:t>Determine if PhD students do industry internships that lead to publications</a:t>
            </a:r>
            <a:endParaRPr sz="2000"/>
          </a:p>
          <a:p>
            <a:pPr indent="-355600" lvl="0" marL="457200" rtl="0" algn="l">
              <a:lnSpc>
                <a:spcPct val="100000"/>
              </a:lnSpc>
              <a:spcBef>
                <a:spcPts val="480"/>
              </a:spcBef>
              <a:spcAft>
                <a:spcPts val="0"/>
              </a:spcAft>
              <a:buSzPts val="2000"/>
              <a:buFont typeface="Calibri"/>
              <a:buChar char="•"/>
            </a:pPr>
            <a:r>
              <a:rPr lang="en-US" sz="2100"/>
              <a:t>Talk to students working with potential advisor</a:t>
            </a:r>
            <a:endParaRPr sz="2000"/>
          </a:p>
          <a:p>
            <a:pPr indent="-355600" lvl="0" marL="457200" rtl="0" algn="l">
              <a:lnSpc>
                <a:spcPct val="100000"/>
              </a:lnSpc>
              <a:spcBef>
                <a:spcPts val="480"/>
              </a:spcBef>
              <a:spcAft>
                <a:spcPts val="0"/>
              </a:spcAft>
              <a:buSzPts val="2000"/>
              <a:buFont typeface="Calibri"/>
              <a:buChar char="•"/>
            </a:pPr>
            <a:r>
              <a:rPr lang="en-US" sz="2000"/>
              <a:t>Read faculty members' papers and watch research talks online</a:t>
            </a:r>
            <a:endParaRPr sz="2000"/>
          </a:p>
          <a:p>
            <a:pPr indent="-355600" lvl="0" marL="457200" rtl="0" algn="l">
              <a:lnSpc>
                <a:spcPct val="100000"/>
              </a:lnSpc>
              <a:spcBef>
                <a:spcPts val="480"/>
              </a:spcBef>
              <a:spcAft>
                <a:spcPts val="0"/>
              </a:spcAft>
              <a:buSzPts val="2000"/>
              <a:buFont typeface="Calibri"/>
              <a:buChar char="•"/>
            </a:pPr>
            <a:r>
              <a:rPr lang="en-US" sz="2000"/>
              <a:t>Talk to faculty on Zoom</a:t>
            </a:r>
            <a:endParaRPr sz="2000"/>
          </a:p>
          <a:p>
            <a:pPr indent="0" lvl="0" marL="0" rtl="0" algn="l">
              <a:lnSpc>
                <a:spcPct val="100000"/>
              </a:lnSpc>
              <a:spcBef>
                <a:spcPts val="480"/>
              </a:spcBef>
              <a:spcAft>
                <a:spcPts val="0"/>
              </a:spcAft>
              <a:buNone/>
            </a:pPr>
            <a:r>
              <a:t/>
            </a:r>
            <a:endParaRPr sz="2000"/>
          </a:p>
        </p:txBody>
      </p:sp>
      <p:sp>
        <p:nvSpPr>
          <p:cNvPr id="240" name="Google Shape;240;p31"/>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sp>
        <p:nvSpPr>
          <p:cNvPr id="245" name="Google Shape;245;p32"/>
          <p:cNvSpPr txBox="1"/>
          <p:nvPr>
            <p:ph type="title"/>
          </p:nvPr>
        </p:nvSpPr>
        <p:spPr>
          <a:xfrm>
            <a:off x="551875" y="108313"/>
            <a:ext cx="7886700" cy="9939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en-US" sz="3800"/>
              <a:t>Choosing a Research Advisor (2)</a:t>
            </a:r>
            <a:endParaRPr sz="3800"/>
          </a:p>
        </p:txBody>
      </p:sp>
      <p:sp>
        <p:nvSpPr>
          <p:cNvPr id="246" name="Google Shape;246;p32"/>
          <p:cNvSpPr txBox="1"/>
          <p:nvPr>
            <p:ph idx="4294967295" type="body"/>
          </p:nvPr>
        </p:nvSpPr>
        <p:spPr>
          <a:xfrm>
            <a:off x="430950" y="540175"/>
            <a:ext cx="8423100" cy="40659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480"/>
              </a:spcBef>
              <a:spcAft>
                <a:spcPts val="0"/>
              </a:spcAft>
              <a:buNone/>
            </a:pPr>
            <a:r>
              <a:t/>
            </a:r>
            <a:endParaRPr sz="2100">
              <a:solidFill>
                <a:srgbClr val="3F3F3F"/>
              </a:solidFill>
            </a:endParaRPr>
          </a:p>
          <a:p>
            <a:pPr indent="-355600" lvl="0" marL="457200" rtl="0" algn="l">
              <a:lnSpc>
                <a:spcPct val="100000"/>
              </a:lnSpc>
              <a:spcBef>
                <a:spcPts val="480"/>
              </a:spcBef>
              <a:spcAft>
                <a:spcPts val="0"/>
              </a:spcAft>
              <a:buSzPts val="2000"/>
              <a:buFont typeface="Calibri"/>
              <a:buChar char="•"/>
            </a:pPr>
            <a:r>
              <a:rPr lang="en-US" sz="2000"/>
              <a:t>What is the advisors collaboration style like? </a:t>
            </a:r>
            <a:endParaRPr sz="2000"/>
          </a:p>
          <a:p>
            <a:pPr indent="-355600" lvl="1" marL="914400" rtl="0" algn="l">
              <a:lnSpc>
                <a:spcPct val="100000"/>
              </a:lnSpc>
              <a:spcBef>
                <a:spcPts val="480"/>
              </a:spcBef>
              <a:spcAft>
                <a:spcPts val="0"/>
              </a:spcAft>
              <a:buSzPts val="2000"/>
              <a:buChar char="•"/>
            </a:pPr>
            <a:r>
              <a:rPr lang="en-US" sz="2000"/>
              <a:t>How responsive are they to email or stopping by their office?</a:t>
            </a:r>
            <a:endParaRPr sz="2000"/>
          </a:p>
          <a:p>
            <a:pPr indent="-355600" lvl="0" marL="457200" rtl="0" algn="l">
              <a:lnSpc>
                <a:spcPct val="100000"/>
              </a:lnSpc>
              <a:spcBef>
                <a:spcPts val="480"/>
              </a:spcBef>
              <a:spcAft>
                <a:spcPts val="0"/>
              </a:spcAft>
              <a:buSzPts val="2000"/>
              <a:buFont typeface="Calibri"/>
              <a:buChar char="•"/>
            </a:pPr>
            <a:r>
              <a:rPr lang="en-US" sz="2000"/>
              <a:t>What is the frequency and duration of group and 1:1 meetings?</a:t>
            </a:r>
            <a:endParaRPr sz="2000"/>
          </a:p>
          <a:p>
            <a:pPr indent="-355600" lvl="0" marL="457200" rtl="0" algn="l">
              <a:lnSpc>
                <a:spcPct val="100000"/>
              </a:lnSpc>
              <a:spcBef>
                <a:spcPts val="480"/>
              </a:spcBef>
              <a:spcAft>
                <a:spcPts val="0"/>
              </a:spcAft>
              <a:buSzPts val="2000"/>
              <a:buChar char="•"/>
            </a:pPr>
            <a:r>
              <a:rPr lang="en-US" sz="2000"/>
              <a:t>Do students work on individual projects or in groups?  Are there post-docs?</a:t>
            </a:r>
            <a:endParaRPr sz="2000"/>
          </a:p>
          <a:p>
            <a:pPr indent="-355600" lvl="0" marL="457200" rtl="0" algn="l">
              <a:lnSpc>
                <a:spcPct val="100000"/>
              </a:lnSpc>
              <a:spcBef>
                <a:spcPts val="480"/>
              </a:spcBef>
              <a:spcAft>
                <a:spcPts val="0"/>
              </a:spcAft>
              <a:buSzPts val="2000"/>
              <a:buFont typeface="Calibri"/>
              <a:buChar char="•"/>
            </a:pPr>
            <a:r>
              <a:rPr lang="en-US" sz="2000"/>
              <a:t>Do they have funding for students as RAs and conference travel?</a:t>
            </a:r>
            <a:endParaRPr sz="2000"/>
          </a:p>
          <a:p>
            <a:pPr indent="-355600" lvl="0" marL="457200" rtl="0" algn="l">
              <a:lnSpc>
                <a:spcPct val="100000"/>
              </a:lnSpc>
              <a:spcBef>
                <a:spcPts val="480"/>
              </a:spcBef>
              <a:spcAft>
                <a:spcPts val="0"/>
              </a:spcAft>
              <a:buSzPts val="2000"/>
              <a:buFont typeface="Calibri"/>
              <a:buChar char="•"/>
            </a:pPr>
            <a:r>
              <a:rPr lang="en-US" sz="2000"/>
              <a:t>Are they taking on new students?  Taking a leave?</a:t>
            </a:r>
            <a:endParaRPr sz="2000"/>
          </a:p>
          <a:p>
            <a:pPr indent="-355600" lvl="0" marL="457200" rtl="0" algn="l">
              <a:lnSpc>
                <a:spcPct val="100000"/>
              </a:lnSpc>
              <a:spcBef>
                <a:spcPts val="480"/>
              </a:spcBef>
              <a:spcAft>
                <a:spcPts val="0"/>
              </a:spcAft>
              <a:buSzPts val="2000"/>
              <a:buFont typeface="Calibri"/>
              <a:buChar char="•"/>
            </a:pPr>
            <a:r>
              <a:rPr lang="en-US" sz="2000"/>
              <a:t>How do they decide to accept new students?</a:t>
            </a:r>
            <a:endParaRPr sz="2000"/>
          </a:p>
          <a:p>
            <a:pPr indent="-355600" lvl="0" marL="457200" rtl="0" algn="l">
              <a:lnSpc>
                <a:spcPct val="100000"/>
              </a:lnSpc>
              <a:spcBef>
                <a:spcPts val="480"/>
              </a:spcBef>
              <a:spcAft>
                <a:spcPts val="0"/>
              </a:spcAft>
              <a:buSzPts val="2000"/>
              <a:buFont typeface="Calibri"/>
              <a:buChar char="•"/>
            </a:pPr>
            <a:r>
              <a:rPr lang="en-US" sz="2000"/>
              <a:t>Do they co-advise students with other faculty?</a:t>
            </a:r>
            <a:endParaRPr sz="2000"/>
          </a:p>
          <a:p>
            <a:pPr indent="-355600" lvl="0" marL="457200" rtl="0" algn="l">
              <a:lnSpc>
                <a:spcPct val="100000"/>
              </a:lnSpc>
              <a:spcBef>
                <a:spcPts val="480"/>
              </a:spcBef>
              <a:spcAft>
                <a:spcPts val="0"/>
              </a:spcAft>
              <a:buSzPts val="2000"/>
              <a:buChar char="•"/>
            </a:pPr>
            <a:r>
              <a:rPr lang="en-US" sz="2000"/>
              <a:t>More </a:t>
            </a:r>
            <a:r>
              <a:rPr lang="en-US" sz="2000"/>
              <a:t>viewpoints</a:t>
            </a:r>
            <a:r>
              <a:rPr lang="en-US" sz="2000"/>
              <a:t> in a </a:t>
            </a:r>
            <a:r>
              <a:rPr lang="en-US" sz="2000" u="sng">
                <a:hlinkClick r:id="rId3"/>
              </a:rPr>
              <a:t>PhD Adviser Guide</a:t>
            </a:r>
            <a:r>
              <a:rPr lang="en-US" sz="2000"/>
              <a:t> from CS@Columbia </a:t>
            </a:r>
            <a:endParaRPr sz="2000"/>
          </a:p>
        </p:txBody>
      </p:sp>
      <p:sp>
        <p:nvSpPr>
          <p:cNvPr id="247" name="Google Shape;247;p32"/>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5"/>
          <p:cNvSpPr txBox="1"/>
          <p:nvPr>
            <p:ph type="title"/>
          </p:nvPr>
        </p:nvSpPr>
        <p:spPr>
          <a:xfrm>
            <a:off x="496350" y="529750"/>
            <a:ext cx="8151300" cy="19701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en-US" sz="2700"/>
              <a:t>REMINDER!!</a:t>
            </a:r>
            <a:br>
              <a:rPr lang="en-US" sz="2700"/>
            </a:br>
            <a:r>
              <a:rPr lang="en-US" sz="2700"/>
              <a:t>Please complete the </a:t>
            </a:r>
            <a:r>
              <a:rPr lang="en-US" sz="2700">
                <a:latin typeface="Calibri"/>
                <a:ea typeface="Calibri"/>
                <a:cs typeface="Calibri"/>
                <a:sym typeface="Calibri"/>
              </a:rPr>
              <a:t>C</a:t>
            </a:r>
            <a:r>
              <a:rPr lang="en-US" sz="2700"/>
              <a:t>S</a:t>
            </a:r>
            <a:r>
              <a:rPr lang="en-US" sz="2700">
                <a:latin typeface="Calibri"/>
                <a:ea typeface="Calibri"/>
                <a:cs typeface="Calibri"/>
                <a:sym typeface="Calibri"/>
              </a:rPr>
              <a:t>Grad4US Entry survey administered by </a:t>
            </a:r>
            <a:r>
              <a:rPr lang="en-US" sz="2700"/>
              <a:t>our</a:t>
            </a:r>
            <a:r>
              <a:rPr lang="en-US" sz="2700">
                <a:latin typeface="Calibri"/>
                <a:ea typeface="Calibri"/>
                <a:cs typeface="Calibri"/>
                <a:sym typeface="Calibri"/>
              </a:rPr>
              <a:t> external evaluator (Center for Evaluation &amp; Research for STEM Equity @ U</a:t>
            </a:r>
            <a:r>
              <a:rPr lang="en-US" sz="2700"/>
              <a:t>W</a:t>
            </a:r>
            <a:r>
              <a:rPr lang="en-US" sz="2700">
                <a:latin typeface="Calibri"/>
                <a:ea typeface="Calibri"/>
                <a:cs typeface="Calibri"/>
                <a:sym typeface="Calibri"/>
              </a:rPr>
              <a:t>)</a:t>
            </a:r>
            <a:endParaRPr sz="2700">
              <a:latin typeface="Calibri"/>
              <a:ea typeface="Calibri"/>
              <a:cs typeface="Calibri"/>
              <a:sym typeface="Calibri"/>
            </a:endParaRPr>
          </a:p>
          <a:p>
            <a:pPr indent="0" lvl="0" marL="0" rtl="0" algn="ctr">
              <a:spcBef>
                <a:spcPts val="0"/>
              </a:spcBef>
              <a:spcAft>
                <a:spcPts val="0"/>
              </a:spcAft>
              <a:buNone/>
            </a:pPr>
            <a:r>
              <a:rPr lang="en-US" sz="2400"/>
              <a:t> </a:t>
            </a:r>
            <a:endParaRPr sz="2400"/>
          </a:p>
        </p:txBody>
      </p:sp>
      <p:sp>
        <p:nvSpPr>
          <p:cNvPr id="80" name="Google Shape;80;p15"/>
          <p:cNvSpPr txBox="1"/>
          <p:nvPr>
            <p:ph idx="1" type="body"/>
          </p:nvPr>
        </p:nvSpPr>
        <p:spPr>
          <a:xfrm>
            <a:off x="392825" y="2751378"/>
            <a:ext cx="4640400" cy="2250000"/>
          </a:xfrm>
          <a:prstGeom prst="rect">
            <a:avLst/>
          </a:prstGeom>
        </p:spPr>
        <p:txBody>
          <a:bodyPr anchorCtr="0" anchor="t" bIns="45700" lIns="91425" spcFirstLastPara="1" rIns="91425" wrap="square" tIns="45700">
            <a:normAutofit/>
          </a:bodyPr>
          <a:lstStyle/>
          <a:p>
            <a:pPr indent="0" lvl="0" marL="0" rtl="0" algn="l">
              <a:lnSpc>
                <a:spcPct val="100000"/>
              </a:lnSpc>
              <a:spcBef>
                <a:spcPts val="0"/>
              </a:spcBef>
              <a:spcAft>
                <a:spcPts val="0"/>
              </a:spcAft>
              <a:buNone/>
            </a:pPr>
            <a:r>
              <a:rPr b="1" lang="en-US" sz="1800"/>
              <a:t>email from</a:t>
            </a:r>
            <a:endParaRPr sz="1800"/>
          </a:p>
          <a:p>
            <a:pPr indent="0" lvl="0" marL="0" rtl="0" algn="l">
              <a:lnSpc>
                <a:spcPct val="100000"/>
              </a:lnSpc>
              <a:spcBef>
                <a:spcPts val="0"/>
              </a:spcBef>
              <a:spcAft>
                <a:spcPts val="0"/>
              </a:spcAft>
              <a:buClr>
                <a:schemeClr val="dk1"/>
              </a:buClr>
              <a:buSzPts val="1100"/>
              <a:buFont typeface="Arial"/>
              <a:buNone/>
            </a:pPr>
            <a:r>
              <a:rPr lang="en-US" sz="1800"/>
              <a:t>From Name: Erin Carll</a:t>
            </a:r>
            <a:endParaRPr sz="1800"/>
          </a:p>
          <a:p>
            <a:pPr indent="0" lvl="0" marL="0" rtl="0" algn="l">
              <a:lnSpc>
                <a:spcPct val="100000"/>
              </a:lnSpc>
              <a:spcBef>
                <a:spcPts val="0"/>
              </a:spcBef>
              <a:spcAft>
                <a:spcPts val="0"/>
              </a:spcAft>
              <a:buClr>
                <a:schemeClr val="dk1"/>
              </a:buClr>
              <a:buSzPts val="1100"/>
              <a:buFont typeface="Arial"/>
              <a:buNone/>
            </a:pPr>
            <a:r>
              <a:rPr lang="en-US" sz="1800"/>
              <a:t>From Email: </a:t>
            </a:r>
            <a:r>
              <a:rPr lang="en-US" sz="1800" u="sng">
                <a:solidFill>
                  <a:srgbClr val="0563C1"/>
                </a:solidFill>
                <a:hlinkClick r:id="rId3">
                  <a:extLst>
                    <a:ext uri="{A12FA001-AC4F-418D-AE19-62706E023703}">
                      <ahyp:hlinkClr val="tx"/>
                    </a:ext>
                  </a:extLst>
                </a:hlinkClick>
              </a:rPr>
              <a:t>noreply@qemailserver.com</a:t>
            </a:r>
            <a:endParaRPr sz="1800"/>
          </a:p>
          <a:p>
            <a:pPr indent="0" lvl="0" marL="0" rtl="0" algn="l">
              <a:lnSpc>
                <a:spcPct val="100000"/>
              </a:lnSpc>
              <a:spcBef>
                <a:spcPts val="0"/>
              </a:spcBef>
              <a:spcAft>
                <a:spcPts val="0"/>
              </a:spcAft>
              <a:buClr>
                <a:schemeClr val="dk1"/>
              </a:buClr>
              <a:buSzPts val="1100"/>
              <a:buFont typeface="Arial"/>
              <a:buNone/>
            </a:pPr>
            <a:r>
              <a:rPr lang="en-US" sz="1800"/>
              <a:t>Reply Email: </a:t>
            </a:r>
            <a:r>
              <a:rPr lang="en-US" sz="1800" u="sng">
                <a:solidFill>
                  <a:srgbClr val="0563C1"/>
                </a:solidFill>
                <a:hlinkClick r:id="rId4">
                  <a:extLst>
                    <a:ext uri="{A12FA001-AC4F-418D-AE19-62706E023703}">
                      <ahyp:hlinkClr val="tx"/>
                    </a:ext>
                  </a:extLst>
                </a:hlinkClick>
              </a:rPr>
              <a:t>ecarll@uw.edu</a:t>
            </a:r>
            <a:r>
              <a:rPr lang="en-US" sz="1800"/>
              <a:t> </a:t>
            </a:r>
            <a:endParaRPr sz="1800"/>
          </a:p>
          <a:p>
            <a:pPr indent="0" lvl="0" marL="0" rtl="0" algn="l">
              <a:lnSpc>
                <a:spcPct val="100000"/>
              </a:lnSpc>
              <a:spcBef>
                <a:spcPts val="0"/>
              </a:spcBef>
              <a:spcAft>
                <a:spcPts val="0"/>
              </a:spcAft>
              <a:buClr>
                <a:schemeClr val="dk1"/>
              </a:buClr>
              <a:buSzPts val="1100"/>
              <a:buFont typeface="Arial"/>
              <a:buNone/>
            </a:pPr>
            <a:r>
              <a:rPr lang="en-US" sz="1800"/>
              <a:t>Subject: CSGrad4US Evaluation Survey</a:t>
            </a:r>
            <a:endParaRPr sz="1800"/>
          </a:p>
          <a:p>
            <a:pPr indent="0" lvl="0" marL="0" rtl="0" algn="l">
              <a:spcBef>
                <a:spcPts val="1000"/>
              </a:spcBef>
              <a:spcAft>
                <a:spcPts val="0"/>
              </a:spcAft>
              <a:buNone/>
            </a:pPr>
            <a:r>
              <a:t/>
            </a:r>
            <a:endParaRPr sz="1800"/>
          </a:p>
        </p:txBody>
      </p:sp>
      <p:sp>
        <p:nvSpPr>
          <p:cNvPr id="81" name="Google Shape;81;p15"/>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sp>
        <p:nvSpPr>
          <p:cNvPr id="82" name="Google Shape;82;p15"/>
          <p:cNvSpPr txBox="1"/>
          <p:nvPr/>
        </p:nvSpPr>
        <p:spPr>
          <a:xfrm>
            <a:off x="4785800" y="2571750"/>
            <a:ext cx="4231800" cy="1323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sz="1800"/>
          </a:p>
          <a:p>
            <a:pPr indent="0" lvl="0" marL="0" rtl="0" algn="l">
              <a:spcBef>
                <a:spcPts val="0"/>
              </a:spcBef>
              <a:spcAft>
                <a:spcPts val="0"/>
              </a:spcAft>
              <a:buNone/>
            </a:pPr>
            <a:r>
              <a:rPr b="1" lang="en-US" sz="2000">
                <a:solidFill>
                  <a:srgbClr val="FF0000"/>
                </a:solidFill>
              </a:rPr>
              <a:t>Closes on Sunday, October 15</a:t>
            </a:r>
            <a:endParaRPr b="1" sz="2000">
              <a:solidFill>
                <a:srgbClr val="FF0000"/>
              </a:solidFill>
            </a:endParaRPr>
          </a:p>
          <a:p>
            <a:pPr indent="0" lvl="0" marL="0" rtl="0" algn="l">
              <a:spcBef>
                <a:spcPts val="0"/>
              </a:spcBef>
              <a:spcAft>
                <a:spcPts val="0"/>
              </a:spcAft>
              <a:buNone/>
            </a:pPr>
            <a:r>
              <a:t/>
            </a:r>
            <a:endParaRPr b="1" sz="1800"/>
          </a:p>
          <a:p>
            <a:pPr indent="0" lvl="0" marL="0" rtl="0" algn="l">
              <a:spcBef>
                <a:spcPts val="0"/>
              </a:spcBef>
              <a:spcAft>
                <a:spcPts val="0"/>
              </a:spcAft>
              <a:buNone/>
            </a:pPr>
            <a:r>
              <a:t/>
            </a:r>
            <a:endParaRPr sz="18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1" name="Shape 251"/>
        <p:cNvGrpSpPr/>
        <p:nvPr/>
      </p:nvGrpSpPr>
      <p:grpSpPr>
        <a:xfrm>
          <a:off x="0" y="0"/>
          <a:ext cx="0" cy="0"/>
          <a:chOff x="0" y="0"/>
          <a:chExt cx="0" cy="0"/>
        </a:xfrm>
      </p:grpSpPr>
      <p:sp>
        <p:nvSpPr>
          <p:cNvPr id="252" name="Google Shape;252;p33"/>
          <p:cNvSpPr txBox="1"/>
          <p:nvPr>
            <p:ph type="title"/>
          </p:nvPr>
        </p:nvSpPr>
        <p:spPr>
          <a:xfrm>
            <a:off x="539100" y="313013"/>
            <a:ext cx="7886700" cy="9939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en-US" sz="3800"/>
              <a:t>Choosing a Research Advisor / Group</a:t>
            </a:r>
            <a:endParaRPr sz="3800"/>
          </a:p>
        </p:txBody>
      </p:sp>
      <p:sp>
        <p:nvSpPr>
          <p:cNvPr id="253" name="Google Shape;253;p33"/>
          <p:cNvSpPr txBox="1"/>
          <p:nvPr>
            <p:ph idx="4294967295" type="body"/>
          </p:nvPr>
        </p:nvSpPr>
        <p:spPr>
          <a:xfrm>
            <a:off x="665375" y="1095250"/>
            <a:ext cx="8071800" cy="3654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480"/>
              </a:spcBef>
              <a:spcAft>
                <a:spcPts val="0"/>
              </a:spcAft>
              <a:buNone/>
            </a:pPr>
            <a:r>
              <a:t/>
            </a:r>
            <a:endParaRPr sz="2100">
              <a:solidFill>
                <a:srgbClr val="3F3F3F"/>
              </a:solidFill>
            </a:endParaRPr>
          </a:p>
          <a:p>
            <a:pPr indent="0" lvl="0" marL="0" rtl="0" algn="l">
              <a:lnSpc>
                <a:spcPct val="100000"/>
              </a:lnSpc>
              <a:spcBef>
                <a:spcPts val="480"/>
              </a:spcBef>
              <a:spcAft>
                <a:spcPts val="0"/>
              </a:spcAft>
              <a:buNone/>
            </a:pPr>
            <a:r>
              <a:rPr lang="en-US" sz="2000"/>
              <a:t>Research groups can have different organizations, interactions, and collaborations among the students and post-docs.</a:t>
            </a:r>
            <a:endParaRPr sz="2000"/>
          </a:p>
          <a:p>
            <a:pPr indent="0" lvl="0" marL="0" rtl="0" algn="l">
              <a:lnSpc>
                <a:spcPct val="100000"/>
              </a:lnSpc>
              <a:spcBef>
                <a:spcPts val="480"/>
              </a:spcBef>
              <a:spcAft>
                <a:spcPts val="0"/>
              </a:spcAft>
              <a:buNone/>
            </a:pPr>
            <a:r>
              <a:rPr lang="en-US" sz="2000"/>
              <a:t>Common questions include</a:t>
            </a:r>
            <a:endParaRPr sz="2000"/>
          </a:p>
          <a:p>
            <a:pPr indent="-355600" lvl="0" marL="457200" rtl="0" algn="l">
              <a:lnSpc>
                <a:spcPct val="100000"/>
              </a:lnSpc>
              <a:spcBef>
                <a:spcPts val="480"/>
              </a:spcBef>
              <a:spcAft>
                <a:spcPts val="0"/>
              </a:spcAft>
              <a:buSzPts val="2000"/>
              <a:buChar char="•"/>
            </a:pPr>
            <a:r>
              <a:rPr lang="en-US" sz="2000"/>
              <a:t>How do new students learn about research?</a:t>
            </a:r>
            <a:endParaRPr sz="2000"/>
          </a:p>
          <a:p>
            <a:pPr indent="-355600" lvl="0" marL="457200" rtl="0" algn="l">
              <a:lnSpc>
                <a:spcPct val="100000"/>
              </a:lnSpc>
              <a:spcBef>
                <a:spcPts val="480"/>
              </a:spcBef>
              <a:spcAft>
                <a:spcPts val="0"/>
              </a:spcAft>
              <a:buSzPts val="2000"/>
              <a:buChar char="•"/>
            </a:pPr>
            <a:r>
              <a:rPr lang="en-US" sz="2000"/>
              <a:t>How do individual students find their individual thesis topics?</a:t>
            </a:r>
            <a:endParaRPr sz="2000"/>
          </a:p>
          <a:p>
            <a:pPr indent="-355600" lvl="0" marL="457200" rtl="0" algn="l">
              <a:lnSpc>
                <a:spcPct val="100000"/>
              </a:lnSpc>
              <a:spcBef>
                <a:spcPts val="480"/>
              </a:spcBef>
              <a:spcAft>
                <a:spcPts val="0"/>
              </a:spcAft>
              <a:buSzPts val="2000"/>
              <a:buChar char="•"/>
            </a:pPr>
            <a:r>
              <a:rPr lang="en-US" sz="2000"/>
              <a:t>How do group members collaborate?</a:t>
            </a:r>
            <a:endParaRPr sz="2000"/>
          </a:p>
          <a:p>
            <a:pPr indent="-355600" lvl="0" marL="457200" rtl="0" algn="l">
              <a:lnSpc>
                <a:spcPct val="100000"/>
              </a:lnSpc>
              <a:spcBef>
                <a:spcPts val="480"/>
              </a:spcBef>
              <a:spcAft>
                <a:spcPts val="0"/>
              </a:spcAft>
              <a:buSzPts val="2000"/>
              <a:buChar char="•"/>
            </a:pPr>
            <a:r>
              <a:rPr lang="en-US" sz="2000"/>
              <a:t>Do group members do peer-mentoring, especially for junior members?</a:t>
            </a:r>
            <a:endParaRPr sz="2000"/>
          </a:p>
          <a:p>
            <a:pPr indent="-355600" lvl="0" marL="457200" rtl="0" algn="l">
              <a:lnSpc>
                <a:spcPct val="100000"/>
              </a:lnSpc>
              <a:spcBef>
                <a:spcPts val="480"/>
              </a:spcBef>
              <a:spcAft>
                <a:spcPts val="0"/>
              </a:spcAft>
              <a:buSzPts val="2000"/>
              <a:buChar char="•"/>
            </a:pPr>
            <a:r>
              <a:rPr lang="en-US" sz="2000"/>
              <a:t>How is credit assigned on collaborative papers?</a:t>
            </a:r>
            <a:endParaRPr sz="2000"/>
          </a:p>
        </p:txBody>
      </p:sp>
      <p:sp>
        <p:nvSpPr>
          <p:cNvPr id="254" name="Google Shape;254;p33"/>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8" name="Shape 258"/>
        <p:cNvGrpSpPr/>
        <p:nvPr/>
      </p:nvGrpSpPr>
      <p:grpSpPr>
        <a:xfrm>
          <a:off x="0" y="0"/>
          <a:ext cx="0" cy="0"/>
          <a:chOff x="0" y="0"/>
          <a:chExt cx="0" cy="0"/>
        </a:xfrm>
      </p:grpSpPr>
      <p:sp>
        <p:nvSpPr>
          <p:cNvPr id="259" name="Google Shape;259;p34"/>
          <p:cNvSpPr txBox="1"/>
          <p:nvPr>
            <p:ph type="title"/>
          </p:nvPr>
        </p:nvSpPr>
        <p:spPr>
          <a:xfrm>
            <a:off x="649650" y="158638"/>
            <a:ext cx="7886700" cy="9939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en-US" sz="4000"/>
              <a:t>Breakout Session</a:t>
            </a:r>
            <a:endParaRPr sz="4000"/>
          </a:p>
        </p:txBody>
      </p:sp>
      <p:sp>
        <p:nvSpPr>
          <p:cNvPr id="260" name="Google Shape;260;p34"/>
          <p:cNvSpPr txBox="1"/>
          <p:nvPr>
            <p:ph idx="4294967295" type="body"/>
          </p:nvPr>
        </p:nvSpPr>
        <p:spPr>
          <a:xfrm>
            <a:off x="649650" y="1057575"/>
            <a:ext cx="8325900" cy="35973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480"/>
              </a:spcBef>
              <a:spcAft>
                <a:spcPts val="0"/>
              </a:spcAft>
              <a:buNone/>
            </a:pPr>
            <a:r>
              <a:rPr lang="en-US" sz="2000"/>
              <a:t>What  adviser-</a:t>
            </a:r>
            <a:r>
              <a:rPr lang="en-US" sz="2000"/>
              <a:t>student</a:t>
            </a:r>
            <a:r>
              <a:rPr lang="en-US" sz="2000"/>
              <a:t> interaction style do you feel will work best for </a:t>
            </a:r>
            <a:r>
              <a:rPr lang="en-US" sz="2000"/>
              <a:t>you</a:t>
            </a:r>
            <a:r>
              <a:rPr lang="en-US" sz="2000"/>
              <a:t>? </a:t>
            </a:r>
            <a:endParaRPr sz="2000"/>
          </a:p>
          <a:p>
            <a:pPr indent="0" lvl="0" marL="0" rtl="0" algn="l">
              <a:lnSpc>
                <a:spcPct val="100000"/>
              </a:lnSpc>
              <a:spcBef>
                <a:spcPts val="480"/>
              </a:spcBef>
              <a:spcAft>
                <a:spcPts val="0"/>
              </a:spcAft>
              <a:buNone/>
            </a:pPr>
            <a:r>
              <a:rPr lang="en-US" sz="2000"/>
              <a:t>How are your choices influenced by supervisors you had? </a:t>
            </a:r>
            <a:endParaRPr sz="2000"/>
          </a:p>
          <a:p>
            <a:pPr indent="0" lvl="0" marL="0" rtl="0" algn="l">
              <a:lnSpc>
                <a:spcPct val="100000"/>
              </a:lnSpc>
              <a:spcBef>
                <a:spcPts val="480"/>
              </a:spcBef>
              <a:spcAft>
                <a:spcPts val="0"/>
              </a:spcAft>
              <a:buNone/>
            </a:pPr>
            <a:r>
              <a:rPr lang="en-US" sz="2000"/>
              <a:t>Your </a:t>
            </a:r>
            <a:r>
              <a:rPr lang="en-US" sz="2000"/>
              <a:t>personality?</a:t>
            </a:r>
            <a:endParaRPr sz="2000"/>
          </a:p>
          <a:p>
            <a:pPr indent="0" lvl="0" marL="0" rtl="0" algn="l">
              <a:lnSpc>
                <a:spcPct val="100000"/>
              </a:lnSpc>
              <a:spcBef>
                <a:spcPts val="480"/>
              </a:spcBef>
              <a:spcAft>
                <a:spcPts val="0"/>
              </a:spcAft>
              <a:buNone/>
            </a:pPr>
            <a:r>
              <a:rPr lang="en-US" sz="2000"/>
              <a:t>Examples:</a:t>
            </a:r>
            <a:endParaRPr sz="2000"/>
          </a:p>
          <a:p>
            <a:pPr indent="-355600" lvl="0" marL="457200" rtl="0" algn="l">
              <a:lnSpc>
                <a:spcPct val="100000"/>
              </a:lnSpc>
              <a:spcBef>
                <a:spcPts val="480"/>
              </a:spcBef>
              <a:spcAft>
                <a:spcPts val="0"/>
              </a:spcAft>
              <a:buSzPts val="2000"/>
              <a:buChar char="•"/>
            </a:pPr>
            <a:r>
              <a:rPr lang="en-US" sz="2000"/>
              <a:t>H</a:t>
            </a:r>
            <a:r>
              <a:rPr lang="en-US" sz="2000"/>
              <a:t>ands-off or hands-on adviser?</a:t>
            </a:r>
            <a:endParaRPr sz="2000"/>
          </a:p>
          <a:p>
            <a:pPr indent="-355600" lvl="0" marL="457200" rtl="0" algn="l">
              <a:lnSpc>
                <a:spcPct val="100000"/>
              </a:lnSpc>
              <a:spcBef>
                <a:spcPts val="480"/>
              </a:spcBef>
              <a:spcAft>
                <a:spcPts val="0"/>
              </a:spcAft>
              <a:buSzPts val="2000"/>
              <a:buChar char="•"/>
            </a:pPr>
            <a:r>
              <a:rPr lang="en-US" sz="2000"/>
              <a:t>Develop your skills </a:t>
            </a:r>
            <a:r>
              <a:rPr lang="en-US" sz="2000"/>
              <a:t>independently</a:t>
            </a:r>
            <a:r>
              <a:rPr lang="en-US" sz="2000"/>
              <a:t> or with peers?</a:t>
            </a:r>
            <a:endParaRPr sz="2000"/>
          </a:p>
          <a:p>
            <a:pPr indent="-355600" lvl="0" marL="457200" rtl="0" algn="l">
              <a:lnSpc>
                <a:spcPct val="100000"/>
              </a:lnSpc>
              <a:spcBef>
                <a:spcPts val="480"/>
              </a:spcBef>
              <a:spcAft>
                <a:spcPts val="0"/>
              </a:spcAft>
              <a:buSzPts val="2000"/>
              <a:buChar char="•"/>
            </a:pPr>
            <a:r>
              <a:rPr lang="en-US" sz="2000"/>
              <a:t>Work better alone or in a group?</a:t>
            </a:r>
            <a:endParaRPr sz="2000"/>
          </a:p>
          <a:p>
            <a:pPr indent="-355600" lvl="0" marL="457200" rtl="0" algn="l">
              <a:lnSpc>
                <a:spcPct val="100000"/>
              </a:lnSpc>
              <a:spcBef>
                <a:spcPts val="480"/>
              </a:spcBef>
              <a:spcAft>
                <a:spcPts val="0"/>
              </a:spcAft>
              <a:buSzPts val="2000"/>
              <a:buChar char="•"/>
            </a:pPr>
            <a:r>
              <a:rPr lang="en-US" sz="2000"/>
              <a:t>Self-motivated or want goals set?</a:t>
            </a:r>
            <a:endParaRPr sz="2000"/>
          </a:p>
          <a:p>
            <a:pPr indent="-355600" lvl="0" marL="457200" rtl="0" algn="l">
              <a:lnSpc>
                <a:spcPct val="100000"/>
              </a:lnSpc>
              <a:spcBef>
                <a:spcPts val="480"/>
              </a:spcBef>
              <a:spcAft>
                <a:spcPts val="0"/>
              </a:spcAft>
              <a:buSzPts val="2000"/>
              <a:buChar char="•"/>
            </a:pPr>
            <a:r>
              <a:rPr lang="en-US" sz="2000"/>
              <a:t>What is most important to you? </a:t>
            </a:r>
            <a:endParaRPr sz="2000"/>
          </a:p>
          <a:p>
            <a:pPr indent="0" lvl="0" marL="457200" rtl="0" algn="l">
              <a:lnSpc>
                <a:spcPct val="100000"/>
              </a:lnSpc>
              <a:spcBef>
                <a:spcPts val="480"/>
              </a:spcBef>
              <a:spcAft>
                <a:spcPts val="0"/>
              </a:spcAft>
              <a:buNone/>
            </a:pPr>
            <a:r>
              <a:rPr lang="en-US" sz="2000"/>
              <a:t> </a:t>
            </a:r>
            <a:endParaRPr sz="2000"/>
          </a:p>
        </p:txBody>
      </p:sp>
      <p:sp>
        <p:nvSpPr>
          <p:cNvPr id="261" name="Google Shape;261;p34"/>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5" name="Shape 265"/>
        <p:cNvGrpSpPr/>
        <p:nvPr/>
      </p:nvGrpSpPr>
      <p:grpSpPr>
        <a:xfrm>
          <a:off x="0" y="0"/>
          <a:ext cx="0" cy="0"/>
          <a:chOff x="0" y="0"/>
          <a:chExt cx="0" cy="0"/>
        </a:xfrm>
      </p:grpSpPr>
      <p:sp>
        <p:nvSpPr>
          <p:cNvPr id="266" name="Google Shape;266;p35"/>
          <p:cNvSpPr txBox="1"/>
          <p:nvPr>
            <p:ph type="title"/>
          </p:nvPr>
        </p:nvSpPr>
        <p:spPr>
          <a:xfrm>
            <a:off x="612300" y="133013"/>
            <a:ext cx="7886700" cy="9939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en-US" sz="3800"/>
              <a:t>Choosing a Research Topic</a:t>
            </a:r>
            <a:endParaRPr sz="3800"/>
          </a:p>
        </p:txBody>
      </p:sp>
      <p:sp>
        <p:nvSpPr>
          <p:cNvPr id="267" name="Google Shape;267;p35"/>
          <p:cNvSpPr txBox="1"/>
          <p:nvPr>
            <p:ph idx="4294967295" type="body"/>
          </p:nvPr>
        </p:nvSpPr>
        <p:spPr>
          <a:xfrm>
            <a:off x="595950" y="998975"/>
            <a:ext cx="8014800" cy="3750900"/>
          </a:xfrm>
          <a:prstGeom prst="rect">
            <a:avLst/>
          </a:prstGeom>
          <a:noFill/>
          <a:ln>
            <a:noFill/>
          </a:ln>
        </p:spPr>
        <p:txBody>
          <a:bodyPr anchorCtr="0" anchor="t" bIns="45700" lIns="91425" spcFirstLastPara="1" rIns="91425" wrap="square" tIns="45700">
            <a:noAutofit/>
          </a:bodyPr>
          <a:lstStyle/>
          <a:p>
            <a:pPr indent="-368300" lvl="0" marL="457200" rtl="0" algn="l">
              <a:lnSpc>
                <a:spcPct val="100000"/>
              </a:lnSpc>
              <a:spcBef>
                <a:spcPts val="480"/>
              </a:spcBef>
              <a:spcAft>
                <a:spcPts val="0"/>
              </a:spcAft>
              <a:buSzPts val="2200"/>
              <a:buChar char="•"/>
            </a:pPr>
            <a:r>
              <a:rPr lang="en-US" sz="2200"/>
              <a:t>Want to be passionate about it</a:t>
            </a:r>
            <a:endParaRPr sz="2200"/>
          </a:p>
          <a:p>
            <a:pPr indent="-368300" lvl="0" marL="457200" rtl="0" algn="l">
              <a:lnSpc>
                <a:spcPct val="100000"/>
              </a:lnSpc>
              <a:spcBef>
                <a:spcPts val="0"/>
              </a:spcBef>
              <a:spcAft>
                <a:spcPts val="0"/>
              </a:spcAft>
              <a:buSzPts val="2200"/>
              <a:buChar char="•"/>
            </a:pPr>
            <a:r>
              <a:rPr lang="en-US" sz="2200"/>
              <a:t>Want advisor to be committed to it</a:t>
            </a:r>
            <a:endParaRPr sz="2200"/>
          </a:p>
          <a:p>
            <a:pPr indent="-368300" lvl="0" marL="457200" rtl="0" algn="l">
              <a:lnSpc>
                <a:spcPct val="100000"/>
              </a:lnSpc>
              <a:spcBef>
                <a:spcPts val="0"/>
              </a:spcBef>
              <a:spcAft>
                <a:spcPts val="0"/>
              </a:spcAft>
              <a:buSzPts val="2200"/>
              <a:buChar char="•"/>
            </a:pPr>
            <a:r>
              <a:rPr lang="en-US" sz="2200"/>
              <a:t>Want topic to still be of community interest (and funded) in 3-4 years</a:t>
            </a:r>
            <a:endParaRPr sz="2200"/>
          </a:p>
          <a:p>
            <a:pPr indent="-368300" lvl="0" marL="457200" rtl="0" algn="l">
              <a:lnSpc>
                <a:spcPct val="100000"/>
              </a:lnSpc>
              <a:spcBef>
                <a:spcPts val="0"/>
              </a:spcBef>
              <a:spcAft>
                <a:spcPts val="0"/>
              </a:spcAft>
              <a:buSzPts val="2200"/>
              <a:buChar char="•"/>
            </a:pPr>
            <a:r>
              <a:rPr lang="en-US" sz="2200"/>
              <a:t>Want a topic where you can make significant contributions over 3-4 years </a:t>
            </a:r>
            <a:endParaRPr sz="2200"/>
          </a:p>
          <a:p>
            <a:pPr indent="-368300" lvl="1" marL="914400" rtl="0" algn="l">
              <a:lnSpc>
                <a:spcPct val="100000"/>
              </a:lnSpc>
              <a:spcBef>
                <a:spcPts val="0"/>
              </a:spcBef>
              <a:spcAft>
                <a:spcPts val="0"/>
              </a:spcAft>
              <a:buSzPts val="2200"/>
              <a:buChar char="•"/>
            </a:pPr>
            <a:r>
              <a:rPr lang="en-US" sz="2200"/>
              <a:t>avoid  incremental or exceptionally difficult problems</a:t>
            </a:r>
            <a:endParaRPr sz="2200"/>
          </a:p>
          <a:p>
            <a:pPr indent="-368300" lvl="1" marL="914400" rtl="0" algn="l">
              <a:lnSpc>
                <a:spcPct val="100000"/>
              </a:lnSpc>
              <a:spcBef>
                <a:spcPts val="0"/>
              </a:spcBef>
              <a:spcAft>
                <a:spcPts val="0"/>
              </a:spcAft>
              <a:buSzPts val="2200"/>
              <a:buChar char="•"/>
            </a:pPr>
            <a:r>
              <a:rPr lang="en-US" sz="2200"/>
              <a:t>potential for the future is important for an academic career</a:t>
            </a:r>
            <a:endParaRPr sz="2200"/>
          </a:p>
          <a:p>
            <a:pPr indent="-368300" lvl="0" marL="457200" rtl="0" algn="l">
              <a:lnSpc>
                <a:spcPct val="100000"/>
              </a:lnSpc>
              <a:spcBef>
                <a:spcPts val="0"/>
              </a:spcBef>
              <a:spcAft>
                <a:spcPts val="0"/>
              </a:spcAft>
              <a:buSzPts val="2200"/>
              <a:buChar char="•"/>
            </a:pPr>
            <a:r>
              <a:rPr lang="en-US" sz="2200"/>
              <a:t>Want a topic for which the needed resources are available</a:t>
            </a:r>
            <a:endParaRPr sz="2200"/>
          </a:p>
          <a:p>
            <a:pPr indent="0" lvl="0" marL="0" rtl="0" algn="l">
              <a:lnSpc>
                <a:spcPct val="100000"/>
              </a:lnSpc>
              <a:spcBef>
                <a:spcPts val="480"/>
              </a:spcBef>
              <a:spcAft>
                <a:spcPts val="0"/>
              </a:spcAft>
              <a:buNone/>
            </a:pPr>
            <a:r>
              <a:rPr b="1" lang="en-US" sz="2200"/>
              <a:t>Note: </a:t>
            </a:r>
            <a:r>
              <a:rPr lang="en-US" sz="2200"/>
              <a:t>A</a:t>
            </a:r>
            <a:r>
              <a:rPr lang="en-US" sz="2200"/>
              <a:t>n adviser may make an RA offer to work on a </a:t>
            </a:r>
            <a:r>
              <a:rPr lang="en-US" sz="2200"/>
              <a:t>specific</a:t>
            </a:r>
            <a:r>
              <a:rPr lang="en-US" sz="2200"/>
              <a:t> funded research topic. Can be a difficult decision for a student </a:t>
            </a:r>
            <a:endParaRPr sz="2200"/>
          </a:p>
          <a:p>
            <a:pPr indent="0" lvl="0" marL="0" rtl="0" algn="l">
              <a:lnSpc>
                <a:spcPct val="100000"/>
              </a:lnSpc>
              <a:spcBef>
                <a:spcPts val="480"/>
              </a:spcBef>
              <a:spcAft>
                <a:spcPts val="0"/>
              </a:spcAft>
              <a:buNone/>
            </a:pPr>
            <a:r>
              <a:t/>
            </a:r>
            <a:endParaRPr sz="2200">
              <a:solidFill>
                <a:srgbClr val="3F3F3F"/>
              </a:solidFill>
            </a:endParaRPr>
          </a:p>
        </p:txBody>
      </p:sp>
      <p:sp>
        <p:nvSpPr>
          <p:cNvPr id="268" name="Google Shape;268;p35"/>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2" name="Shape 272"/>
        <p:cNvGrpSpPr/>
        <p:nvPr/>
      </p:nvGrpSpPr>
      <p:grpSpPr>
        <a:xfrm>
          <a:off x="0" y="0"/>
          <a:ext cx="0" cy="0"/>
          <a:chOff x="0" y="0"/>
          <a:chExt cx="0" cy="0"/>
        </a:xfrm>
      </p:grpSpPr>
      <p:sp>
        <p:nvSpPr>
          <p:cNvPr id="273" name="Google Shape;273;p36"/>
          <p:cNvSpPr txBox="1"/>
          <p:nvPr>
            <p:ph type="title"/>
          </p:nvPr>
        </p:nvSpPr>
        <p:spPr>
          <a:xfrm>
            <a:off x="612300" y="133013"/>
            <a:ext cx="7886700" cy="9939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en-US" sz="3800"/>
              <a:t>Choosing a Research Topic (2)</a:t>
            </a:r>
            <a:endParaRPr sz="3800"/>
          </a:p>
        </p:txBody>
      </p:sp>
      <p:sp>
        <p:nvSpPr>
          <p:cNvPr id="274" name="Google Shape;274;p36"/>
          <p:cNvSpPr txBox="1"/>
          <p:nvPr>
            <p:ph idx="4294967295" type="body"/>
          </p:nvPr>
        </p:nvSpPr>
        <p:spPr>
          <a:xfrm>
            <a:off x="817200" y="1126925"/>
            <a:ext cx="7681800" cy="3750900"/>
          </a:xfrm>
          <a:prstGeom prst="rect">
            <a:avLst/>
          </a:prstGeom>
          <a:noFill/>
          <a:ln>
            <a:noFill/>
          </a:ln>
        </p:spPr>
        <p:txBody>
          <a:bodyPr anchorCtr="0" anchor="t" bIns="45700" lIns="91425" spcFirstLastPara="1" rIns="91425" wrap="square" tIns="45700">
            <a:noAutofit/>
          </a:bodyPr>
          <a:lstStyle/>
          <a:p>
            <a:pPr indent="-368300" lvl="0" marL="457200" rtl="0" algn="l">
              <a:lnSpc>
                <a:spcPct val="100000"/>
              </a:lnSpc>
              <a:spcBef>
                <a:spcPts val="480"/>
              </a:spcBef>
              <a:spcAft>
                <a:spcPts val="0"/>
              </a:spcAft>
              <a:buSzPts val="2200"/>
              <a:buChar char="•"/>
            </a:pPr>
            <a:r>
              <a:rPr lang="en-US" sz="2200"/>
              <a:t>Don’t state your research topic at the time of your </a:t>
            </a:r>
            <a:r>
              <a:rPr lang="en-US" sz="2200"/>
              <a:t>application</a:t>
            </a:r>
            <a:endParaRPr sz="2200"/>
          </a:p>
          <a:p>
            <a:pPr indent="-368300" lvl="1" marL="914400" rtl="0" algn="l">
              <a:lnSpc>
                <a:spcPct val="100000"/>
              </a:lnSpc>
              <a:spcBef>
                <a:spcPts val="0"/>
              </a:spcBef>
              <a:spcAft>
                <a:spcPts val="0"/>
              </a:spcAft>
              <a:buSzPts val="2200"/>
              <a:buChar char="•"/>
            </a:pPr>
            <a:r>
              <a:rPr lang="en-US" sz="2200"/>
              <a:t>okay to list topics of interest </a:t>
            </a:r>
            <a:endParaRPr sz="2200"/>
          </a:p>
          <a:p>
            <a:pPr indent="-368300" lvl="0" marL="457200" rtl="0" algn="l">
              <a:lnSpc>
                <a:spcPct val="100000"/>
              </a:lnSpc>
              <a:spcBef>
                <a:spcPts val="0"/>
              </a:spcBef>
              <a:spcAft>
                <a:spcPts val="0"/>
              </a:spcAft>
              <a:buSzPts val="2200"/>
              <a:buChar char="•"/>
            </a:pPr>
            <a:r>
              <a:rPr lang="en-US" sz="2200"/>
              <a:t>An adviser may make an RA offer to a </a:t>
            </a:r>
            <a:r>
              <a:rPr lang="en-US" sz="2200"/>
              <a:t>student</a:t>
            </a:r>
            <a:r>
              <a:rPr lang="en-US" sz="2200"/>
              <a:t> to work on a specific funded research topic. </a:t>
            </a:r>
            <a:endParaRPr sz="2200"/>
          </a:p>
          <a:p>
            <a:pPr indent="-368300" lvl="1" marL="914400" rtl="0" algn="l">
              <a:lnSpc>
                <a:spcPct val="100000"/>
              </a:lnSpc>
              <a:spcBef>
                <a:spcPts val="0"/>
              </a:spcBef>
              <a:spcAft>
                <a:spcPts val="0"/>
              </a:spcAft>
              <a:buSzPts val="2200"/>
              <a:buChar char="•"/>
            </a:pPr>
            <a:r>
              <a:rPr lang="en-US" sz="2200"/>
              <a:t>can be a difficult decision for a student </a:t>
            </a:r>
            <a:endParaRPr sz="2200"/>
          </a:p>
          <a:p>
            <a:pPr indent="-368300" lvl="0" marL="457200" rtl="0" algn="l">
              <a:lnSpc>
                <a:spcPct val="100000"/>
              </a:lnSpc>
              <a:spcBef>
                <a:spcPts val="0"/>
              </a:spcBef>
              <a:spcAft>
                <a:spcPts val="0"/>
              </a:spcAft>
              <a:buSzPts val="2200"/>
              <a:buChar char="•"/>
            </a:pPr>
            <a:r>
              <a:rPr lang="en-US" sz="2200"/>
              <a:t>Changing</a:t>
            </a:r>
            <a:r>
              <a:rPr lang="en-US" sz="2200"/>
              <a:t> adviser? </a:t>
            </a:r>
            <a:endParaRPr sz="2200"/>
          </a:p>
          <a:p>
            <a:pPr indent="-368300" lvl="1" marL="914400" rtl="0" algn="l">
              <a:lnSpc>
                <a:spcPct val="100000"/>
              </a:lnSpc>
              <a:spcBef>
                <a:spcPts val="0"/>
              </a:spcBef>
              <a:spcAft>
                <a:spcPts val="0"/>
              </a:spcAft>
              <a:buSzPts val="2200"/>
              <a:buChar char="•"/>
            </a:pPr>
            <a:r>
              <a:rPr lang="en-US" sz="2200"/>
              <a:t>unclear what happens to the </a:t>
            </a:r>
            <a:r>
              <a:rPr lang="en-US" sz="2200"/>
              <a:t>research</a:t>
            </a:r>
            <a:r>
              <a:rPr lang="en-US" sz="2200"/>
              <a:t> topic </a:t>
            </a:r>
            <a:endParaRPr sz="2200"/>
          </a:p>
          <a:p>
            <a:pPr indent="-368300" lvl="1" marL="914400" rtl="0" algn="l">
              <a:lnSpc>
                <a:spcPct val="100000"/>
              </a:lnSpc>
              <a:spcBef>
                <a:spcPts val="0"/>
              </a:spcBef>
              <a:spcAft>
                <a:spcPts val="0"/>
              </a:spcAft>
              <a:buSzPts val="2200"/>
              <a:buChar char="•"/>
            </a:pPr>
            <a:r>
              <a:rPr lang="en-US" sz="2200"/>
              <a:t>will be discussed </a:t>
            </a:r>
            <a:r>
              <a:rPr lang="en-US" sz="2200"/>
              <a:t>more</a:t>
            </a:r>
            <a:r>
              <a:rPr lang="en-US" sz="2200"/>
              <a:t> in session 5</a:t>
            </a:r>
            <a:endParaRPr sz="2200"/>
          </a:p>
          <a:p>
            <a:pPr indent="0" lvl="0" marL="0" rtl="0" algn="l">
              <a:lnSpc>
                <a:spcPct val="100000"/>
              </a:lnSpc>
              <a:spcBef>
                <a:spcPts val="480"/>
              </a:spcBef>
              <a:spcAft>
                <a:spcPts val="0"/>
              </a:spcAft>
              <a:buNone/>
            </a:pPr>
            <a:r>
              <a:t/>
            </a:r>
            <a:endParaRPr sz="2200">
              <a:solidFill>
                <a:srgbClr val="3F3F3F"/>
              </a:solidFill>
            </a:endParaRPr>
          </a:p>
        </p:txBody>
      </p:sp>
      <p:sp>
        <p:nvSpPr>
          <p:cNvPr id="275" name="Google Shape;275;p36"/>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0" name="Shape 280"/>
        <p:cNvGrpSpPr/>
        <p:nvPr/>
      </p:nvGrpSpPr>
      <p:grpSpPr>
        <a:xfrm>
          <a:off x="0" y="0"/>
          <a:ext cx="0" cy="0"/>
          <a:chOff x="0" y="0"/>
          <a:chExt cx="0" cy="0"/>
        </a:xfrm>
      </p:grpSpPr>
      <p:sp>
        <p:nvSpPr>
          <p:cNvPr id="281" name="Google Shape;281;p37"/>
          <p:cNvSpPr txBox="1"/>
          <p:nvPr>
            <p:ph type="title"/>
          </p:nvPr>
        </p:nvSpPr>
        <p:spPr>
          <a:xfrm>
            <a:off x="628650" y="318934"/>
            <a:ext cx="7886700" cy="7281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3960"/>
              <a:buFont typeface="Arial"/>
              <a:buNone/>
            </a:pPr>
            <a:r>
              <a:rPr lang="en-US" sz="3600"/>
              <a:t>Review of </a:t>
            </a:r>
            <a:r>
              <a:rPr lang="en-US" sz="3600"/>
              <a:t>CSGrad4US Mentee Timeline</a:t>
            </a:r>
            <a:endParaRPr sz="3600"/>
          </a:p>
          <a:p>
            <a:pPr indent="0" lvl="0" marL="0" rtl="0" algn="ctr">
              <a:lnSpc>
                <a:spcPct val="90000"/>
              </a:lnSpc>
              <a:spcBef>
                <a:spcPts val="0"/>
              </a:spcBef>
              <a:spcAft>
                <a:spcPts val="0"/>
              </a:spcAft>
              <a:buSzPts val="1620"/>
              <a:buNone/>
            </a:pPr>
            <a:r>
              <a:t/>
            </a:r>
            <a:endParaRPr sz="4059"/>
          </a:p>
        </p:txBody>
      </p:sp>
      <p:sp>
        <p:nvSpPr>
          <p:cNvPr id="282" name="Google Shape;282;p37"/>
          <p:cNvSpPr/>
          <p:nvPr/>
        </p:nvSpPr>
        <p:spPr>
          <a:xfrm>
            <a:off x="2651722" y="2466273"/>
            <a:ext cx="1329600" cy="753000"/>
          </a:xfrm>
          <a:prstGeom prst="rect">
            <a:avLst/>
          </a:prstGeom>
          <a:solidFill>
            <a:srgbClr val="1CBBB4"/>
          </a:solidFill>
          <a:ln cap="flat" cmpd="sng" w="25400">
            <a:solidFill>
              <a:srgbClr val="00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rPr b="1" lang="en-US" sz="1700">
                <a:solidFill>
                  <a:srgbClr val="3F3F3F"/>
                </a:solidFill>
                <a:latin typeface="Calibri"/>
                <a:ea typeface="Calibri"/>
                <a:cs typeface="Calibri"/>
                <a:sym typeface="Calibri"/>
              </a:rPr>
              <a:t>Early Fall 2023</a:t>
            </a:r>
            <a:endParaRPr b="1" i="0" sz="1700" u="none" cap="none" strike="noStrike">
              <a:solidFill>
                <a:srgbClr val="3F3F3F"/>
              </a:solidFill>
              <a:latin typeface="Calibri"/>
              <a:ea typeface="Calibri"/>
              <a:cs typeface="Calibri"/>
              <a:sym typeface="Calibri"/>
            </a:endParaRPr>
          </a:p>
        </p:txBody>
      </p:sp>
      <p:sp>
        <p:nvSpPr>
          <p:cNvPr id="283" name="Google Shape;283;p37"/>
          <p:cNvSpPr/>
          <p:nvPr/>
        </p:nvSpPr>
        <p:spPr>
          <a:xfrm>
            <a:off x="5019441" y="2454359"/>
            <a:ext cx="1329600" cy="753000"/>
          </a:xfrm>
          <a:prstGeom prst="rect">
            <a:avLst/>
          </a:prstGeom>
          <a:solidFill>
            <a:srgbClr val="FEB856"/>
          </a:solidFill>
          <a:ln cap="flat" cmpd="sng" w="25400">
            <a:solidFill>
              <a:srgbClr val="00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1" lang="en-US" sz="1700">
                <a:solidFill>
                  <a:srgbClr val="3F3F3F"/>
                </a:solidFill>
                <a:latin typeface="Calibri"/>
                <a:ea typeface="Calibri"/>
                <a:cs typeface="Calibri"/>
                <a:sym typeface="Calibri"/>
              </a:rPr>
              <a:t>Late </a:t>
            </a:r>
            <a:r>
              <a:rPr b="1" i="0" lang="en-US" sz="1700" u="none" cap="none" strike="noStrike">
                <a:solidFill>
                  <a:srgbClr val="3F3F3F"/>
                </a:solidFill>
                <a:latin typeface="Calibri"/>
                <a:ea typeface="Calibri"/>
                <a:cs typeface="Calibri"/>
                <a:sym typeface="Calibri"/>
              </a:rPr>
              <a:t>Fall of </a:t>
            </a:r>
            <a:r>
              <a:rPr b="1" lang="en-US" sz="1700">
                <a:solidFill>
                  <a:srgbClr val="3F3F3F"/>
                </a:solidFill>
                <a:latin typeface="Calibri"/>
                <a:ea typeface="Calibri"/>
                <a:cs typeface="Calibri"/>
                <a:sym typeface="Calibri"/>
              </a:rPr>
              <a:t>2023</a:t>
            </a:r>
            <a:endParaRPr b="1" i="0" sz="1700" u="none" cap="none" strike="noStrike">
              <a:solidFill>
                <a:srgbClr val="3F3F3F"/>
              </a:solidFill>
              <a:latin typeface="Calibri"/>
              <a:ea typeface="Calibri"/>
              <a:cs typeface="Calibri"/>
              <a:sym typeface="Calibri"/>
            </a:endParaRPr>
          </a:p>
        </p:txBody>
      </p:sp>
      <p:sp>
        <p:nvSpPr>
          <p:cNvPr id="284" name="Google Shape;284;p37"/>
          <p:cNvSpPr/>
          <p:nvPr/>
        </p:nvSpPr>
        <p:spPr>
          <a:xfrm>
            <a:off x="7367556" y="2409027"/>
            <a:ext cx="1617300" cy="810300"/>
          </a:xfrm>
          <a:prstGeom prst="rect">
            <a:avLst/>
          </a:prstGeom>
          <a:solidFill>
            <a:srgbClr val="1CBBB4"/>
          </a:solidFill>
          <a:ln cap="flat" cmpd="sng" w="25400">
            <a:solidFill>
              <a:srgbClr val="00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1" i="0" lang="en-US" sz="1700" u="none" cap="none" strike="noStrike">
                <a:solidFill>
                  <a:srgbClr val="3F3F3F"/>
                </a:solidFill>
                <a:latin typeface="Calibri"/>
                <a:ea typeface="Calibri"/>
                <a:cs typeface="Calibri"/>
                <a:sym typeface="Calibri"/>
              </a:rPr>
              <a:t>Spring </a:t>
            </a:r>
            <a:r>
              <a:rPr b="1" lang="en-US" sz="1700">
                <a:solidFill>
                  <a:srgbClr val="3F3F3F"/>
                </a:solidFill>
                <a:latin typeface="Calibri"/>
                <a:ea typeface="Calibri"/>
                <a:cs typeface="Calibri"/>
                <a:sym typeface="Calibri"/>
              </a:rPr>
              <a:t>2024</a:t>
            </a:r>
            <a:endParaRPr b="1" i="0" sz="1700" u="none" cap="none" strike="noStrike">
              <a:solidFill>
                <a:srgbClr val="3F3F3F"/>
              </a:solidFill>
              <a:latin typeface="Calibri"/>
              <a:ea typeface="Calibri"/>
              <a:cs typeface="Calibri"/>
              <a:sym typeface="Calibri"/>
            </a:endParaRPr>
          </a:p>
        </p:txBody>
      </p:sp>
      <p:sp>
        <p:nvSpPr>
          <p:cNvPr id="285" name="Google Shape;285;p37"/>
          <p:cNvSpPr txBox="1"/>
          <p:nvPr/>
        </p:nvSpPr>
        <p:spPr>
          <a:xfrm>
            <a:off x="0" y="1260200"/>
            <a:ext cx="2651700" cy="1263600"/>
          </a:xfrm>
          <a:prstGeom prst="rect">
            <a:avLst/>
          </a:prstGeom>
          <a:noFill/>
          <a:ln>
            <a:noFill/>
          </a:ln>
        </p:spPr>
        <p:txBody>
          <a:bodyPr anchorCtr="0" anchor="t" bIns="45700" lIns="91425" spcFirstLastPara="1" rIns="91425" wrap="square" tIns="45700">
            <a:noAutofit/>
          </a:bodyPr>
          <a:lstStyle/>
          <a:p>
            <a:pPr indent="-285750" lvl="0" marL="285750" marR="0" rtl="0" algn="l">
              <a:lnSpc>
                <a:spcPct val="100000"/>
              </a:lnSpc>
              <a:spcBef>
                <a:spcPts val="0"/>
              </a:spcBef>
              <a:spcAft>
                <a:spcPts val="0"/>
              </a:spcAft>
              <a:buClr>
                <a:srgbClr val="000000"/>
              </a:buClr>
              <a:buSzPts val="1200"/>
              <a:buFont typeface="Calibri"/>
              <a:buChar char="•"/>
            </a:pPr>
            <a:r>
              <a:rPr lang="en-US" sz="1600">
                <a:solidFill>
                  <a:srgbClr val="3F3F3F"/>
                </a:solidFill>
                <a:latin typeface="Calibri"/>
                <a:ea typeface="Calibri"/>
                <a:cs typeface="Calibri"/>
                <a:sym typeface="Calibri"/>
              </a:rPr>
              <a:t>Undergrad degree in CS or related area</a:t>
            </a:r>
            <a:endParaRPr sz="1600">
              <a:solidFill>
                <a:srgbClr val="3F3F3F"/>
              </a:solidFill>
              <a:latin typeface="Calibri"/>
              <a:ea typeface="Calibri"/>
              <a:cs typeface="Calibri"/>
              <a:sym typeface="Calibri"/>
            </a:endParaRPr>
          </a:p>
          <a:p>
            <a:pPr indent="-285750" lvl="0" marL="285750" marR="0" rtl="0" algn="l">
              <a:lnSpc>
                <a:spcPct val="100000"/>
              </a:lnSpc>
              <a:spcBef>
                <a:spcPts val="0"/>
              </a:spcBef>
              <a:spcAft>
                <a:spcPts val="0"/>
              </a:spcAft>
              <a:buClr>
                <a:srgbClr val="000000"/>
              </a:buClr>
              <a:buSzPts val="1200"/>
              <a:buFont typeface="Calibri"/>
              <a:buChar char="•"/>
            </a:pPr>
            <a:r>
              <a:rPr lang="en-US" sz="1600">
                <a:solidFill>
                  <a:srgbClr val="3F3F3F"/>
                </a:solidFill>
                <a:latin typeface="Calibri"/>
                <a:ea typeface="Calibri"/>
                <a:cs typeface="Calibri"/>
                <a:sym typeface="Calibri"/>
              </a:rPr>
              <a:t>Industrial experiences</a:t>
            </a:r>
            <a:endParaRPr sz="1600">
              <a:solidFill>
                <a:srgbClr val="3F3F3F"/>
              </a:solidFill>
              <a:latin typeface="Calibri"/>
              <a:ea typeface="Calibri"/>
              <a:cs typeface="Calibri"/>
              <a:sym typeface="Calibri"/>
            </a:endParaRPr>
          </a:p>
          <a:p>
            <a:pPr indent="-285750" lvl="0" marL="285750" marR="0" rtl="0" algn="l">
              <a:lnSpc>
                <a:spcPct val="100000"/>
              </a:lnSpc>
              <a:spcBef>
                <a:spcPts val="0"/>
              </a:spcBef>
              <a:spcAft>
                <a:spcPts val="0"/>
              </a:spcAft>
              <a:buClr>
                <a:srgbClr val="000000"/>
              </a:buClr>
              <a:buSzPts val="1200"/>
              <a:buFont typeface="Calibri"/>
              <a:buChar char="•"/>
            </a:pPr>
            <a:r>
              <a:rPr lang="en-US" sz="1600">
                <a:solidFill>
                  <a:srgbClr val="3F3F3F"/>
                </a:solidFill>
                <a:latin typeface="Calibri"/>
                <a:ea typeface="Calibri"/>
                <a:cs typeface="Calibri"/>
                <a:sym typeface="Calibri"/>
              </a:rPr>
              <a:t>Interest in a PhD</a:t>
            </a:r>
            <a:endParaRPr i="0" u="none" cap="none" strike="noStrike">
              <a:solidFill>
                <a:srgbClr val="000000"/>
              </a:solidFill>
              <a:latin typeface="Calibri"/>
              <a:ea typeface="Calibri"/>
              <a:cs typeface="Calibri"/>
              <a:sym typeface="Calibri"/>
            </a:endParaRPr>
          </a:p>
          <a:p>
            <a:pPr indent="-209550" lvl="0" marL="285750" marR="0" rtl="0" algn="l">
              <a:lnSpc>
                <a:spcPct val="100000"/>
              </a:lnSpc>
              <a:spcBef>
                <a:spcPts val="0"/>
              </a:spcBef>
              <a:spcAft>
                <a:spcPts val="0"/>
              </a:spcAft>
              <a:buClr>
                <a:srgbClr val="000000"/>
              </a:buClr>
              <a:buSzPts val="1200"/>
              <a:buFont typeface="Arial"/>
              <a:buNone/>
            </a:pPr>
            <a:r>
              <a:t/>
            </a:r>
            <a:endParaRPr i="0" sz="1700" u="none" cap="none" strike="noStrike">
              <a:solidFill>
                <a:srgbClr val="3F3F3F"/>
              </a:solidFill>
              <a:latin typeface="Calibri"/>
              <a:ea typeface="Calibri"/>
              <a:cs typeface="Calibri"/>
              <a:sym typeface="Calibri"/>
            </a:endParaRPr>
          </a:p>
          <a:p>
            <a:pPr indent="-184150" lvl="0" marL="285750" marR="0" rtl="0" algn="l">
              <a:lnSpc>
                <a:spcPct val="100000"/>
              </a:lnSpc>
              <a:spcBef>
                <a:spcPts val="0"/>
              </a:spcBef>
              <a:spcAft>
                <a:spcPts val="0"/>
              </a:spcAft>
              <a:buClr>
                <a:srgbClr val="000000"/>
              </a:buClr>
              <a:buSzPts val="1600"/>
              <a:buFont typeface="Arial"/>
              <a:buNone/>
            </a:pPr>
            <a:r>
              <a:t/>
            </a:r>
            <a:endParaRPr i="0" sz="1700" u="none" cap="none" strike="noStrike">
              <a:solidFill>
                <a:srgbClr val="000000"/>
              </a:solidFill>
              <a:latin typeface="Calibri"/>
              <a:ea typeface="Calibri"/>
              <a:cs typeface="Calibri"/>
              <a:sym typeface="Calibri"/>
            </a:endParaRPr>
          </a:p>
        </p:txBody>
      </p:sp>
      <p:sp>
        <p:nvSpPr>
          <p:cNvPr id="286" name="Google Shape;286;p37"/>
          <p:cNvSpPr txBox="1"/>
          <p:nvPr/>
        </p:nvSpPr>
        <p:spPr>
          <a:xfrm>
            <a:off x="1726900" y="3355550"/>
            <a:ext cx="3168600" cy="1892400"/>
          </a:xfrm>
          <a:prstGeom prst="rect">
            <a:avLst/>
          </a:prstGeom>
          <a:noFill/>
          <a:ln>
            <a:noFill/>
          </a:ln>
        </p:spPr>
        <p:txBody>
          <a:bodyPr anchorCtr="0" anchor="t" bIns="45700" lIns="91425" spcFirstLastPara="1" rIns="91425" wrap="square" tIns="45700">
            <a:noAutofit/>
          </a:bodyPr>
          <a:lstStyle/>
          <a:p>
            <a:pPr indent="-330200" lvl="0" marL="457200" rtl="0" algn="l">
              <a:spcBef>
                <a:spcPts val="0"/>
              </a:spcBef>
              <a:spcAft>
                <a:spcPts val="0"/>
              </a:spcAft>
              <a:buClr>
                <a:srgbClr val="3F3F3F"/>
              </a:buClr>
              <a:buSzPts val="1600"/>
              <a:buFont typeface="Calibri"/>
              <a:buChar char="❏"/>
            </a:pPr>
            <a:r>
              <a:rPr lang="en-US" sz="1600">
                <a:solidFill>
                  <a:srgbClr val="3F3F3F"/>
                </a:solidFill>
                <a:latin typeface="Calibri"/>
                <a:ea typeface="Calibri"/>
                <a:cs typeface="Calibri"/>
                <a:sym typeface="Calibri"/>
              </a:rPr>
              <a:t>Update your resume</a:t>
            </a:r>
            <a:endParaRPr>
              <a:solidFill>
                <a:schemeClr val="dk1"/>
              </a:solidFill>
              <a:latin typeface="Calibri"/>
              <a:ea typeface="Calibri"/>
              <a:cs typeface="Calibri"/>
              <a:sym typeface="Calibri"/>
            </a:endParaRPr>
          </a:p>
          <a:p>
            <a:pPr indent="-330200" lvl="0" marL="457200" rtl="0" algn="l">
              <a:spcBef>
                <a:spcPts val="0"/>
              </a:spcBef>
              <a:spcAft>
                <a:spcPts val="0"/>
              </a:spcAft>
              <a:buClr>
                <a:srgbClr val="3F3F3F"/>
              </a:buClr>
              <a:buSzPts val="1600"/>
              <a:buFont typeface="Calibri"/>
              <a:buChar char="❏"/>
            </a:pPr>
            <a:r>
              <a:rPr lang="en-US" sz="1600">
                <a:solidFill>
                  <a:srgbClr val="3F3F3F"/>
                </a:solidFill>
                <a:latin typeface="Calibri"/>
                <a:ea typeface="Calibri"/>
                <a:cs typeface="Calibri"/>
                <a:sym typeface="Calibri"/>
              </a:rPr>
              <a:t>Draft personal statement</a:t>
            </a:r>
            <a:endParaRPr sz="1600">
              <a:solidFill>
                <a:srgbClr val="3F3F3F"/>
              </a:solidFill>
              <a:latin typeface="Calibri"/>
              <a:ea typeface="Calibri"/>
              <a:cs typeface="Calibri"/>
              <a:sym typeface="Calibri"/>
            </a:endParaRPr>
          </a:p>
          <a:p>
            <a:pPr indent="-330200" lvl="0" marL="457200" rtl="0" algn="l">
              <a:spcBef>
                <a:spcPts val="0"/>
              </a:spcBef>
              <a:spcAft>
                <a:spcPts val="0"/>
              </a:spcAft>
              <a:buClr>
                <a:srgbClr val="3F3F3F"/>
              </a:buClr>
              <a:buSzPts val="1600"/>
              <a:buFont typeface="Calibri"/>
              <a:buChar char="❏"/>
            </a:pPr>
            <a:r>
              <a:rPr lang="en-US" sz="1600">
                <a:solidFill>
                  <a:srgbClr val="3F3F3F"/>
                </a:solidFill>
                <a:latin typeface="Calibri"/>
                <a:ea typeface="Calibri"/>
                <a:cs typeface="Calibri"/>
                <a:sym typeface="Calibri"/>
              </a:rPr>
              <a:t>Identify letter writers</a:t>
            </a:r>
            <a:endParaRPr sz="1600">
              <a:solidFill>
                <a:srgbClr val="3F3F3F"/>
              </a:solidFill>
              <a:latin typeface="Calibri"/>
              <a:ea typeface="Calibri"/>
              <a:cs typeface="Calibri"/>
              <a:sym typeface="Calibri"/>
            </a:endParaRPr>
          </a:p>
          <a:p>
            <a:pPr indent="-330200" lvl="0" marL="457200" rtl="0" algn="l">
              <a:spcBef>
                <a:spcPts val="0"/>
              </a:spcBef>
              <a:spcAft>
                <a:spcPts val="0"/>
              </a:spcAft>
              <a:buClr>
                <a:srgbClr val="3F3F3F"/>
              </a:buClr>
              <a:buSzPts val="1600"/>
              <a:buFont typeface="Calibri"/>
              <a:buChar char="❏"/>
            </a:pPr>
            <a:r>
              <a:rPr lang="en-US" sz="1600">
                <a:solidFill>
                  <a:srgbClr val="3F3F3F"/>
                </a:solidFill>
                <a:latin typeface="Calibri"/>
                <a:ea typeface="Calibri"/>
                <a:cs typeface="Calibri"/>
                <a:sym typeface="Calibri"/>
              </a:rPr>
              <a:t>Select </a:t>
            </a:r>
            <a:r>
              <a:rPr i="0" lang="en-US" sz="1600" u="none" cap="none" strike="noStrike">
                <a:solidFill>
                  <a:srgbClr val="3F3F3F"/>
                </a:solidFill>
                <a:latin typeface="Calibri"/>
                <a:ea typeface="Calibri"/>
                <a:cs typeface="Calibri"/>
                <a:sym typeface="Calibri"/>
              </a:rPr>
              <a:t>schools to apply to and identi</a:t>
            </a:r>
            <a:r>
              <a:rPr lang="en-US" sz="1600">
                <a:solidFill>
                  <a:srgbClr val="3F3F3F"/>
                </a:solidFill>
                <a:latin typeface="Calibri"/>
                <a:ea typeface="Calibri"/>
                <a:cs typeface="Calibri"/>
                <a:sym typeface="Calibri"/>
              </a:rPr>
              <a:t>f</a:t>
            </a:r>
            <a:r>
              <a:rPr i="0" lang="en-US" sz="1600" u="none" cap="none" strike="noStrike">
                <a:solidFill>
                  <a:srgbClr val="3F3F3F"/>
                </a:solidFill>
                <a:latin typeface="Calibri"/>
                <a:ea typeface="Calibri"/>
                <a:cs typeface="Calibri"/>
                <a:sym typeface="Calibri"/>
              </a:rPr>
              <a:t>y possible </a:t>
            </a:r>
            <a:r>
              <a:rPr lang="en-US" sz="1600">
                <a:solidFill>
                  <a:srgbClr val="3F3F3F"/>
                </a:solidFill>
                <a:latin typeface="Calibri"/>
                <a:ea typeface="Calibri"/>
                <a:cs typeface="Calibri"/>
                <a:sym typeface="Calibri"/>
              </a:rPr>
              <a:t>advisers</a:t>
            </a:r>
            <a:endParaRPr>
              <a:latin typeface="Calibri"/>
              <a:ea typeface="Calibri"/>
              <a:cs typeface="Calibri"/>
              <a:sym typeface="Calibri"/>
            </a:endParaRPr>
          </a:p>
          <a:p>
            <a:pPr indent="-330200" lvl="0" marL="457200" rtl="0" algn="l">
              <a:spcBef>
                <a:spcPts val="0"/>
              </a:spcBef>
              <a:spcAft>
                <a:spcPts val="0"/>
              </a:spcAft>
              <a:buClr>
                <a:srgbClr val="3F3F3F"/>
              </a:buClr>
              <a:buSzPts val="1600"/>
              <a:buFont typeface="Calibri"/>
              <a:buChar char="❏"/>
            </a:pPr>
            <a:r>
              <a:rPr lang="en-US" sz="1600">
                <a:solidFill>
                  <a:srgbClr val="3F3F3F"/>
                </a:solidFill>
                <a:latin typeface="Calibri"/>
                <a:ea typeface="Calibri"/>
                <a:cs typeface="Calibri"/>
                <a:sym typeface="Calibri"/>
              </a:rPr>
              <a:t>If needed, study for and take GREs</a:t>
            </a:r>
            <a:r>
              <a:rPr i="0" lang="en-US" sz="1600" u="none" cap="none" strike="noStrike">
                <a:solidFill>
                  <a:srgbClr val="3F3F3F"/>
                </a:solidFill>
                <a:latin typeface="Calibri"/>
                <a:ea typeface="Calibri"/>
                <a:cs typeface="Calibri"/>
                <a:sym typeface="Calibri"/>
              </a:rPr>
              <a:t> </a:t>
            </a:r>
            <a:endParaRPr i="0" u="none" cap="none" strike="noStrike">
              <a:solidFill>
                <a:srgbClr val="000000"/>
              </a:solidFill>
              <a:latin typeface="Calibri"/>
              <a:ea typeface="Calibri"/>
              <a:cs typeface="Calibri"/>
              <a:sym typeface="Calibri"/>
            </a:endParaRPr>
          </a:p>
        </p:txBody>
      </p:sp>
      <p:sp>
        <p:nvSpPr>
          <p:cNvPr id="287" name="Google Shape;287;p37"/>
          <p:cNvSpPr txBox="1"/>
          <p:nvPr/>
        </p:nvSpPr>
        <p:spPr>
          <a:xfrm>
            <a:off x="4321900" y="688000"/>
            <a:ext cx="2883000" cy="1638300"/>
          </a:xfrm>
          <a:prstGeom prst="rect">
            <a:avLst/>
          </a:prstGeom>
          <a:noFill/>
          <a:ln>
            <a:noFill/>
          </a:ln>
        </p:spPr>
        <p:txBody>
          <a:bodyPr anchorCtr="0" anchor="t" bIns="45700" lIns="91425" spcFirstLastPara="1" rIns="91425" wrap="square" tIns="45700">
            <a:noAutofit/>
          </a:bodyPr>
          <a:lstStyle/>
          <a:p>
            <a:pPr indent="-330200" lvl="0" marL="457200" marR="0" rtl="0" algn="l">
              <a:lnSpc>
                <a:spcPct val="100000"/>
              </a:lnSpc>
              <a:spcBef>
                <a:spcPts val="0"/>
              </a:spcBef>
              <a:spcAft>
                <a:spcPts val="0"/>
              </a:spcAft>
              <a:buClr>
                <a:srgbClr val="3F3F3F"/>
              </a:buClr>
              <a:buSzPts val="1600"/>
              <a:buFont typeface="Calibri"/>
              <a:buChar char="❏"/>
            </a:pPr>
            <a:r>
              <a:rPr i="0" lang="en-US" sz="1600" u="none" cap="none" strike="noStrike">
                <a:solidFill>
                  <a:srgbClr val="3F3F3F"/>
                </a:solidFill>
                <a:latin typeface="Calibri"/>
                <a:ea typeface="Calibri"/>
                <a:cs typeface="Calibri"/>
                <a:sym typeface="Calibri"/>
              </a:rPr>
              <a:t>Ask letter writers</a:t>
            </a:r>
            <a:endParaRPr i="0" u="none" cap="none" strike="noStrike">
              <a:solidFill>
                <a:srgbClr val="000000"/>
              </a:solidFill>
              <a:latin typeface="Calibri"/>
              <a:ea typeface="Calibri"/>
              <a:cs typeface="Calibri"/>
              <a:sym typeface="Calibri"/>
            </a:endParaRPr>
          </a:p>
          <a:p>
            <a:pPr indent="-330200" lvl="0" marL="457200" marR="0" rtl="0" algn="l">
              <a:lnSpc>
                <a:spcPct val="100000"/>
              </a:lnSpc>
              <a:spcBef>
                <a:spcPts val="0"/>
              </a:spcBef>
              <a:spcAft>
                <a:spcPts val="0"/>
              </a:spcAft>
              <a:buClr>
                <a:srgbClr val="3F3F3F"/>
              </a:buClr>
              <a:buSzPts val="1600"/>
              <a:buFont typeface="Calibri"/>
              <a:buChar char="❏"/>
            </a:pPr>
            <a:r>
              <a:rPr i="0" lang="en-US" sz="1600" u="none" cap="none" strike="noStrike">
                <a:solidFill>
                  <a:srgbClr val="3F3F3F"/>
                </a:solidFill>
                <a:latin typeface="Calibri"/>
                <a:ea typeface="Calibri"/>
                <a:cs typeface="Calibri"/>
                <a:sym typeface="Calibri"/>
              </a:rPr>
              <a:t>Give them resume, personal statement &amp; transcripts</a:t>
            </a:r>
            <a:endParaRPr i="0" u="none" cap="none" strike="noStrike">
              <a:solidFill>
                <a:srgbClr val="000000"/>
              </a:solidFill>
              <a:latin typeface="Calibri"/>
              <a:ea typeface="Calibri"/>
              <a:cs typeface="Calibri"/>
              <a:sym typeface="Calibri"/>
            </a:endParaRPr>
          </a:p>
          <a:p>
            <a:pPr indent="-330200" lvl="0" marL="457200" marR="0" rtl="0" algn="l">
              <a:lnSpc>
                <a:spcPct val="100000"/>
              </a:lnSpc>
              <a:spcBef>
                <a:spcPts val="0"/>
              </a:spcBef>
              <a:spcAft>
                <a:spcPts val="0"/>
              </a:spcAft>
              <a:buClr>
                <a:srgbClr val="3F3F3F"/>
              </a:buClr>
              <a:buSzPts val="1600"/>
              <a:buFont typeface="Calibri"/>
              <a:buChar char="❏"/>
            </a:pPr>
            <a:r>
              <a:rPr i="0" lang="en-US" sz="1600" u="none" cap="none" strike="noStrike">
                <a:solidFill>
                  <a:srgbClr val="3F3F3F"/>
                </a:solidFill>
                <a:latin typeface="Calibri"/>
                <a:ea typeface="Calibri"/>
                <a:cs typeface="Calibri"/>
                <a:sym typeface="Calibri"/>
              </a:rPr>
              <a:t>Finalize application materials and get feedback</a:t>
            </a:r>
            <a:endParaRPr i="0" u="none" cap="none" strike="noStrike">
              <a:solidFill>
                <a:srgbClr val="000000"/>
              </a:solidFill>
              <a:latin typeface="Calibri"/>
              <a:ea typeface="Calibri"/>
              <a:cs typeface="Calibri"/>
              <a:sym typeface="Calibri"/>
            </a:endParaRPr>
          </a:p>
          <a:p>
            <a:pPr indent="-330200" lvl="0" marL="457200" marR="0" rtl="0" algn="l">
              <a:lnSpc>
                <a:spcPct val="100000"/>
              </a:lnSpc>
              <a:spcBef>
                <a:spcPts val="0"/>
              </a:spcBef>
              <a:spcAft>
                <a:spcPts val="0"/>
              </a:spcAft>
              <a:buClr>
                <a:srgbClr val="3F3F3F"/>
              </a:buClr>
              <a:buSzPts val="1600"/>
              <a:buFont typeface="Calibri"/>
              <a:buChar char="❏"/>
            </a:pPr>
            <a:r>
              <a:rPr i="0" lang="en-US" sz="1600" u="none" cap="none" strike="noStrike">
                <a:solidFill>
                  <a:srgbClr val="3F3F3F"/>
                </a:solidFill>
                <a:latin typeface="Calibri"/>
                <a:ea typeface="Calibri"/>
                <a:cs typeface="Calibri"/>
                <a:sym typeface="Calibri"/>
              </a:rPr>
              <a:t>Submit applications </a:t>
            </a:r>
            <a:endParaRPr i="0" u="none" cap="none" strike="noStrike">
              <a:solidFill>
                <a:srgbClr val="000000"/>
              </a:solidFill>
              <a:latin typeface="Calibri"/>
              <a:ea typeface="Calibri"/>
              <a:cs typeface="Calibri"/>
              <a:sym typeface="Calibri"/>
            </a:endParaRPr>
          </a:p>
        </p:txBody>
      </p:sp>
      <p:sp>
        <p:nvSpPr>
          <p:cNvPr id="288" name="Google Shape;288;p37"/>
          <p:cNvSpPr txBox="1"/>
          <p:nvPr/>
        </p:nvSpPr>
        <p:spPr>
          <a:xfrm>
            <a:off x="7204901" y="3355550"/>
            <a:ext cx="2056200" cy="1010700"/>
          </a:xfrm>
          <a:prstGeom prst="rect">
            <a:avLst/>
          </a:prstGeom>
          <a:noFill/>
          <a:ln>
            <a:noFill/>
          </a:ln>
        </p:spPr>
        <p:txBody>
          <a:bodyPr anchorCtr="0" anchor="t" bIns="45700" lIns="91425" spcFirstLastPara="1" rIns="91425" wrap="square" tIns="45700">
            <a:noAutofit/>
          </a:bodyPr>
          <a:lstStyle/>
          <a:p>
            <a:pPr indent="-285750" lvl="0" marL="285750" marR="0" rtl="0" algn="l">
              <a:lnSpc>
                <a:spcPct val="100000"/>
              </a:lnSpc>
              <a:spcBef>
                <a:spcPts val="0"/>
              </a:spcBef>
              <a:spcAft>
                <a:spcPts val="0"/>
              </a:spcAft>
              <a:buClr>
                <a:schemeClr val="accent2"/>
              </a:buClr>
              <a:buSzPts val="1200"/>
              <a:buFont typeface="Calibri"/>
              <a:buChar char="•"/>
            </a:pPr>
            <a:r>
              <a:rPr b="1" i="0" lang="en-US" sz="1600" u="none" cap="none" strike="noStrike">
                <a:solidFill>
                  <a:schemeClr val="accent2"/>
                </a:solidFill>
                <a:latin typeface="Calibri"/>
                <a:ea typeface="Calibri"/>
                <a:cs typeface="Calibri"/>
                <a:sym typeface="Calibri"/>
              </a:rPr>
              <a:t>Hear from schools</a:t>
            </a:r>
            <a:endParaRPr b="1" i="0" u="none" cap="none" strike="noStrike">
              <a:solidFill>
                <a:schemeClr val="accent2"/>
              </a:solidFill>
              <a:latin typeface="Calibri"/>
              <a:ea typeface="Calibri"/>
              <a:cs typeface="Calibri"/>
              <a:sym typeface="Calibri"/>
            </a:endParaRPr>
          </a:p>
          <a:p>
            <a:pPr indent="-285750" lvl="0" marL="285750" marR="0" rtl="0" algn="l">
              <a:lnSpc>
                <a:spcPct val="100000"/>
              </a:lnSpc>
              <a:spcBef>
                <a:spcPts val="0"/>
              </a:spcBef>
              <a:spcAft>
                <a:spcPts val="0"/>
              </a:spcAft>
              <a:buClr>
                <a:schemeClr val="accent2"/>
              </a:buClr>
              <a:buSzPts val="1200"/>
              <a:buFont typeface="Calibri"/>
              <a:buChar char="•"/>
            </a:pPr>
            <a:r>
              <a:rPr b="1" lang="en-US" sz="1600">
                <a:solidFill>
                  <a:schemeClr val="accent2"/>
                </a:solidFill>
                <a:latin typeface="Calibri"/>
                <a:ea typeface="Calibri"/>
                <a:cs typeface="Calibri"/>
                <a:sym typeface="Calibri"/>
              </a:rPr>
              <a:t>Visit schools</a:t>
            </a:r>
            <a:endParaRPr b="1" i="0" u="none" cap="none" strike="noStrike">
              <a:solidFill>
                <a:schemeClr val="accent2"/>
              </a:solidFill>
              <a:latin typeface="Calibri"/>
              <a:ea typeface="Calibri"/>
              <a:cs typeface="Calibri"/>
              <a:sym typeface="Calibri"/>
            </a:endParaRPr>
          </a:p>
          <a:p>
            <a:pPr indent="-285750" lvl="0" marL="285750" marR="0" rtl="0" algn="l">
              <a:lnSpc>
                <a:spcPct val="100000"/>
              </a:lnSpc>
              <a:spcBef>
                <a:spcPts val="0"/>
              </a:spcBef>
              <a:spcAft>
                <a:spcPts val="0"/>
              </a:spcAft>
              <a:buClr>
                <a:srgbClr val="000000"/>
              </a:buClr>
              <a:buSzPts val="1200"/>
              <a:buFont typeface="Calibri"/>
              <a:buChar char="•"/>
            </a:pPr>
            <a:r>
              <a:rPr i="0" lang="en-US" sz="1600" u="none" cap="none" strike="noStrike">
                <a:solidFill>
                  <a:srgbClr val="3F3F3F"/>
                </a:solidFill>
                <a:latin typeface="Calibri"/>
                <a:ea typeface="Calibri"/>
                <a:cs typeface="Calibri"/>
                <a:sym typeface="Calibri"/>
              </a:rPr>
              <a:t>Make a decision!</a:t>
            </a:r>
            <a:endParaRPr i="0" u="none" cap="none" strike="noStrike">
              <a:solidFill>
                <a:srgbClr val="000000"/>
              </a:solidFill>
              <a:latin typeface="Calibri"/>
              <a:ea typeface="Calibri"/>
              <a:cs typeface="Calibri"/>
              <a:sym typeface="Calibri"/>
            </a:endParaRPr>
          </a:p>
        </p:txBody>
      </p:sp>
      <p:sp>
        <p:nvSpPr>
          <p:cNvPr id="289" name="Google Shape;289;p37"/>
          <p:cNvSpPr/>
          <p:nvPr/>
        </p:nvSpPr>
        <p:spPr>
          <a:xfrm>
            <a:off x="1951819" y="2736978"/>
            <a:ext cx="587700" cy="207900"/>
          </a:xfrm>
          <a:prstGeom prst="homePlate">
            <a:avLst>
              <a:gd fmla="val 50000" name="adj"/>
            </a:avLst>
          </a:prstGeom>
          <a:solidFill>
            <a:srgbClr val="A1ECF2"/>
          </a:solidFill>
          <a:ln cap="flat" cmpd="sng" w="222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i="0" sz="1500" u="none" cap="none" strike="noStrike">
              <a:solidFill>
                <a:schemeClr val="lt1"/>
              </a:solidFill>
              <a:latin typeface="Calibri"/>
              <a:ea typeface="Calibri"/>
              <a:cs typeface="Calibri"/>
              <a:sym typeface="Calibri"/>
            </a:endParaRPr>
          </a:p>
        </p:txBody>
      </p:sp>
      <p:sp>
        <p:nvSpPr>
          <p:cNvPr id="290" name="Google Shape;290;p37"/>
          <p:cNvSpPr/>
          <p:nvPr/>
        </p:nvSpPr>
        <p:spPr>
          <a:xfrm>
            <a:off x="4204371" y="2736978"/>
            <a:ext cx="587700" cy="207900"/>
          </a:xfrm>
          <a:prstGeom prst="homePlate">
            <a:avLst>
              <a:gd fmla="val 50000" name="adj"/>
            </a:avLst>
          </a:prstGeom>
          <a:solidFill>
            <a:srgbClr val="9EECF1"/>
          </a:solidFill>
          <a:ln cap="flat" cmpd="sng" w="222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i="0" sz="1500" u="none" cap="none" strike="noStrike">
              <a:solidFill>
                <a:schemeClr val="lt1"/>
              </a:solidFill>
              <a:latin typeface="Calibri"/>
              <a:ea typeface="Calibri"/>
              <a:cs typeface="Calibri"/>
              <a:sym typeface="Calibri"/>
            </a:endParaRPr>
          </a:p>
        </p:txBody>
      </p:sp>
      <p:sp>
        <p:nvSpPr>
          <p:cNvPr id="291" name="Google Shape;291;p37"/>
          <p:cNvSpPr/>
          <p:nvPr/>
        </p:nvSpPr>
        <p:spPr>
          <a:xfrm>
            <a:off x="6617191" y="2736978"/>
            <a:ext cx="587700" cy="207900"/>
          </a:xfrm>
          <a:prstGeom prst="homePlate">
            <a:avLst>
              <a:gd fmla="val 50000" name="adj"/>
            </a:avLst>
          </a:prstGeom>
          <a:solidFill>
            <a:srgbClr val="A0EEF0"/>
          </a:solidFill>
          <a:ln cap="flat" cmpd="sng" w="222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i="0" sz="1500" u="none" cap="none" strike="noStrike">
              <a:solidFill>
                <a:schemeClr val="lt1"/>
              </a:solidFill>
              <a:latin typeface="Calibri"/>
              <a:ea typeface="Calibri"/>
              <a:cs typeface="Calibri"/>
              <a:sym typeface="Calibri"/>
            </a:endParaRPr>
          </a:p>
        </p:txBody>
      </p:sp>
      <p:sp>
        <p:nvSpPr>
          <p:cNvPr id="292" name="Google Shape;292;p37"/>
          <p:cNvSpPr/>
          <p:nvPr/>
        </p:nvSpPr>
        <p:spPr>
          <a:xfrm>
            <a:off x="140308" y="2474842"/>
            <a:ext cx="1636800" cy="753000"/>
          </a:xfrm>
          <a:prstGeom prst="rect">
            <a:avLst/>
          </a:prstGeom>
          <a:solidFill>
            <a:srgbClr val="FEB856"/>
          </a:solidFill>
          <a:ln cap="flat" cmpd="sng" w="25400">
            <a:solidFill>
              <a:srgbClr val="00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rPr b="1" lang="en-US" sz="1700">
                <a:solidFill>
                  <a:srgbClr val="3F3F3F"/>
                </a:solidFill>
                <a:latin typeface="Calibri"/>
                <a:ea typeface="Calibri"/>
                <a:cs typeface="Calibri"/>
                <a:sym typeface="Calibri"/>
              </a:rPr>
              <a:t>B</a:t>
            </a:r>
            <a:r>
              <a:rPr b="1" i="0" lang="en-US" sz="1700" u="none" cap="none" strike="noStrike">
                <a:solidFill>
                  <a:srgbClr val="3F3F3F"/>
                </a:solidFill>
                <a:latin typeface="Calibri"/>
                <a:ea typeface="Calibri"/>
                <a:cs typeface="Calibri"/>
                <a:sym typeface="Calibri"/>
              </a:rPr>
              <a:t>efore </a:t>
            </a:r>
            <a:r>
              <a:rPr b="1" lang="en-US" sz="1700">
                <a:solidFill>
                  <a:srgbClr val="3F3F3F"/>
                </a:solidFill>
                <a:latin typeface="Calibri"/>
                <a:ea typeface="Calibri"/>
                <a:cs typeface="Calibri"/>
                <a:sym typeface="Calibri"/>
              </a:rPr>
              <a:t>being selected as a Fellow</a:t>
            </a:r>
            <a:endParaRPr sz="1500">
              <a:latin typeface="Calibri"/>
              <a:ea typeface="Calibri"/>
              <a:cs typeface="Calibri"/>
              <a:sym typeface="Calibri"/>
            </a:endParaRPr>
          </a:p>
        </p:txBody>
      </p:sp>
      <p:sp>
        <p:nvSpPr>
          <p:cNvPr id="293" name="Google Shape;293;p37"/>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297" name="Shape 297"/>
        <p:cNvGrpSpPr/>
        <p:nvPr/>
      </p:nvGrpSpPr>
      <p:grpSpPr>
        <a:xfrm>
          <a:off x="0" y="0"/>
          <a:ext cx="0" cy="0"/>
          <a:chOff x="0" y="0"/>
          <a:chExt cx="0" cy="0"/>
        </a:xfrm>
      </p:grpSpPr>
      <p:sp>
        <p:nvSpPr>
          <p:cNvPr id="298" name="Google Shape;298;p38"/>
          <p:cNvSpPr txBox="1"/>
          <p:nvPr>
            <p:ph type="title"/>
          </p:nvPr>
        </p:nvSpPr>
        <p:spPr>
          <a:xfrm>
            <a:off x="628650" y="274638"/>
            <a:ext cx="7886700" cy="9939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en-US"/>
              <a:t>A Typical Research Timeline</a:t>
            </a:r>
            <a:endParaRPr/>
          </a:p>
        </p:txBody>
      </p:sp>
      <p:sp>
        <p:nvSpPr>
          <p:cNvPr id="299" name="Google Shape;299;p38"/>
          <p:cNvSpPr txBox="1"/>
          <p:nvPr/>
        </p:nvSpPr>
        <p:spPr>
          <a:xfrm>
            <a:off x="-48615" y="1298991"/>
            <a:ext cx="2216400" cy="12813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500"/>
              <a:buFont typeface="Arial"/>
              <a:buNone/>
            </a:pPr>
            <a:r>
              <a:rPr b="0" i="0" lang="en-US" sz="1500" u="none" cap="none" strike="noStrike">
                <a:solidFill>
                  <a:srgbClr val="3F3F3F"/>
                </a:solidFill>
                <a:latin typeface="Lato"/>
                <a:ea typeface="Lato"/>
                <a:cs typeface="Lato"/>
                <a:sym typeface="Lato"/>
              </a:rPr>
              <a:t>Foundational coursework to prepare for research.</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500"/>
              <a:buFont typeface="Arial"/>
              <a:buNone/>
            </a:pPr>
            <a:r>
              <a:rPr b="0" i="0" lang="en-US" sz="1500" u="none" cap="none" strike="noStrike">
                <a:solidFill>
                  <a:srgbClr val="3F3F3F"/>
                </a:solidFill>
                <a:latin typeface="Lato"/>
                <a:ea typeface="Lato"/>
                <a:cs typeface="Lato"/>
                <a:sym typeface="Lato"/>
              </a:rPr>
              <a:t>Join a lab with advisor &amp; initial project.</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500"/>
              <a:buFont typeface="Arial"/>
              <a:buNone/>
            </a:pPr>
            <a:r>
              <a:t/>
            </a:r>
            <a:endParaRPr b="0" i="0" sz="1500" u="none" cap="none" strike="noStrike">
              <a:solidFill>
                <a:srgbClr val="3F3F3F"/>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1500"/>
              <a:buFont typeface="Arial"/>
              <a:buNone/>
            </a:pPr>
            <a:r>
              <a:t/>
            </a:r>
            <a:endParaRPr b="0" i="0" sz="1500" u="none" cap="none" strike="noStrike">
              <a:solidFill>
                <a:srgbClr val="000000"/>
              </a:solidFill>
              <a:latin typeface="Lato"/>
              <a:ea typeface="Lato"/>
              <a:cs typeface="Lato"/>
              <a:sym typeface="Lato"/>
            </a:endParaRPr>
          </a:p>
        </p:txBody>
      </p:sp>
      <p:sp>
        <p:nvSpPr>
          <p:cNvPr id="300" name="Google Shape;300;p38"/>
          <p:cNvSpPr txBox="1"/>
          <p:nvPr/>
        </p:nvSpPr>
        <p:spPr>
          <a:xfrm>
            <a:off x="1667399" y="2861180"/>
            <a:ext cx="2363400" cy="10326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500"/>
              <a:buFont typeface="Arial"/>
              <a:buNone/>
            </a:pPr>
            <a:r>
              <a:rPr b="0" i="0" lang="en-US" sz="1500" u="none" cap="none" strike="noStrike">
                <a:solidFill>
                  <a:srgbClr val="3F3F3F"/>
                </a:solidFill>
                <a:latin typeface="Lato"/>
                <a:ea typeface="Lato"/>
                <a:cs typeface="Lato"/>
                <a:sym typeface="Lato"/>
              </a:rPr>
              <a:t>Complete a majority of your coursework.</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500"/>
              <a:buFont typeface="Arial"/>
              <a:buNone/>
            </a:pPr>
            <a:r>
              <a:rPr b="1" i="0" lang="en-US" sz="1500" u="sng" cap="none" strike="noStrike">
                <a:solidFill>
                  <a:srgbClr val="3F3F3F"/>
                </a:solidFill>
                <a:latin typeface="Lato"/>
                <a:ea typeface="Lato"/>
                <a:cs typeface="Lato"/>
                <a:sym typeface="Lato"/>
              </a:rPr>
              <a:t>Take qualifying exam.</a:t>
            </a:r>
            <a:endParaRPr b="1" i="0" sz="1400" u="sng" cap="none" strike="noStrike">
              <a:solidFill>
                <a:srgbClr val="000000"/>
              </a:solidFill>
            </a:endParaRPr>
          </a:p>
          <a:p>
            <a:pPr indent="0" lvl="0" marL="0" marR="0" rtl="0" algn="ctr">
              <a:lnSpc>
                <a:spcPct val="100000"/>
              </a:lnSpc>
              <a:spcBef>
                <a:spcPts val="0"/>
              </a:spcBef>
              <a:spcAft>
                <a:spcPts val="0"/>
              </a:spcAft>
              <a:buClr>
                <a:srgbClr val="000000"/>
              </a:buClr>
              <a:buSzPts val="1500"/>
              <a:buFont typeface="Arial"/>
              <a:buNone/>
            </a:pPr>
            <a:r>
              <a:rPr b="0" i="0" lang="en-US" sz="1500" u="none" cap="none" strike="noStrike">
                <a:solidFill>
                  <a:srgbClr val="3F3F3F"/>
                </a:solidFill>
                <a:latin typeface="Lato"/>
                <a:ea typeface="Lato"/>
                <a:cs typeface="Lato"/>
                <a:sym typeface="Lato"/>
              </a:rPr>
              <a:t>Identify research area. Potentially earn Master’s degree “along the way”.</a:t>
            </a:r>
            <a:endParaRPr b="0" i="0" sz="1500" u="none" cap="none" strike="noStrike">
              <a:solidFill>
                <a:srgbClr val="3F3F3F"/>
              </a:solidFill>
              <a:latin typeface="Lato"/>
              <a:ea typeface="Lato"/>
              <a:cs typeface="Lato"/>
              <a:sym typeface="Lato"/>
            </a:endParaRPr>
          </a:p>
        </p:txBody>
      </p:sp>
      <p:sp>
        <p:nvSpPr>
          <p:cNvPr id="301" name="Google Shape;301;p38"/>
          <p:cNvSpPr txBox="1"/>
          <p:nvPr/>
        </p:nvSpPr>
        <p:spPr>
          <a:xfrm>
            <a:off x="3345938" y="1095368"/>
            <a:ext cx="2509500" cy="11079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500"/>
              <a:buFont typeface="Arial"/>
              <a:buNone/>
            </a:pPr>
            <a:r>
              <a:rPr b="0" i="0" lang="en-US" sz="1500" u="none" cap="none" strike="noStrike">
                <a:solidFill>
                  <a:srgbClr val="3F3F3F"/>
                </a:solidFill>
                <a:latin typeface="Lato"/>
                <a:ea typeface="Lato"/>
                <a:cs typeface="Lato"/>
                <a:sym typeface="Lato"/>
              </a:rPr>
              <a:t>Obtain preliminary results and publish papers. </a:t>
            </a:r>
            <a:br>
              <a:rPr b="0" i="0" lang="en-US" sz="1500" u="none" cap="none" strike="noStrike">
                <a:solidFill>
                  <a:srgbClr val="3F3F3F"/>
                </a:solidFill>
                <a:latin typeface="Lato"/>
                <a:ea typeface="Lato"/>
                <a:cs typeface="Lato"/>
                <a:sym typeface="Lato"/>
              </a:rPr>
            </a:br>
            <a:r>
              <a:rPr b="0" i="0" lang="en-US" sz="1500" u="none" cap="none" strike="noStrike">
                <a:solidFill>
                  <a:srgbClr val="3F3F3F"/>
                </a:solidFill>
                <a:latin typeface="Lato"/>
                <a:ea typeface="Lato"/>
                <a:cs typeface="Lato"/>
                <a:sym typeface="Lato"/>
              </a:rPr>
              <a:t>Formulate PhD research plan.</a:t>
            </a:r>
            <a:r>
              <a:rPr b="0" i="0" lang="en-US" sz="1400" u="none" cap="none" strike="noStrike">
                <a:solidFill>
                  <a:srgbClr val="000000"/>
                </a:solidFill>
                <a:latin typeface="Arial"/>
                <a:ea typeface="Arial"/>
                <a:cs typeface="Arial"/>
                <a:sym typeface="Arial"/>
              </a:rPr>
              <a:t> </a:t>
            </a:r>
            <a:r>
              <a:rPr b="0" i="0" lang="en-US" sz="1500" u="none" cap="none" strike="noStrike">
                <a:solidFill>
                  <a:srgbClr val="3F3F3F"/>
                </a:solidFill>
                <a:latin typeface="Lato"/>
                <a:ea typeface="Lato"/>
                <a:cs typeface="Lato"/>
                <a:sym typeface="Lato"/>
              </a:rPr>
              <a:t>Identify PhD committee. Begin writing proposal.</a:t>
            </a:r>
            <a:endParaRPr b="0" i="0" sz="1400" u="none" cap="none" strike="noStrike">
              <a:solidFill>
                <a:srgbClr val="000000"/>
              </a:solidFill>
              <a:latin typeface="Arial"/>
              <a:ea typeface="Arial"/>
              <a:cs typeface="Arial"/>
              <a:sym typeface="Arial"/>
            </a:endParaRPr>
          </a:p>
        </p:txBody>
      </p:sp>
      <p:sp>
        <p:nvSpPr>
          <p:cNvPr id="302" name="Google Shape;302;p38"/>
          <p:cNvSpPr txBox="1"/>
          <p:nvPr/>
        </p:nvSpPr>
        <p:spPr>
          <a:xfrm>
            <a:off x="5309890" y="2858005"/>
            <a:ext cx="2363400" cy="11079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500"/>
              <a:buFont typeface="Arial"/>
              <a:buNone/>
            </a:pPr>
            <a:r>
              <a:rPr b="1" i="0" lang="en-US" sz="1500" u="sng" cap="none" strike="noStrike">
                <a:solidFill>
                  <a:srgbClr val="3F3F3F"/>
                </a:solidFill>
                <a:latin typeface="Lato"/>
                <a:ea typeface="Lato"/>
                <a:cs typeface="Lato"/>
                <a:sym typeface="Lato"/>
              </a:rPr>
              <a:t>Complete and defend PhD proposal.  </a:t>
            </a:r>
            <a:br>
              <a:rPr b="1" i="0" lang="en-US" sz="1500" u="sng" cap="none" strike="noStrike">
                <a:solidFill>
                  <a:srgbClr val="3F3F3F"/>
                </a:solidFill>
                <a:latin typeface="Lato"/>
                <a:ea typeface="Lato"/>
                <a:cs typeface="Lato"/>
                <a:sym typeface="Lato"/>
              </a:rPr>
            </a:br>
            <a:r>
              <a:rPr b="0" i="0" lang="en-US" sz="1500" u="none" cap="none" strike="noStrike">
                <a:solidFill>
                  <a:srgbClr val="3F3F3F"/>
                </a:solidFill>
                <a:latin typeface="Lato"/>
                <a:ea typeface="Lato"/>
                <a:cs typeface="Lato"/>
                <a:sym typeface="Lato"/>
              </a:rPr>
              <a:t>Continue with research and publishing your results. Identify your future career path.</a:t>
            </a:r>
            <a:endParaRPr b="0" i="0" sz="1400" u="none" cap="none" strike="noStrike">
              <a:solidFill>
                <a:srgbClr val="000000"/>
              </a:solidFill>
              <a:latin typeface="Arial"/>
              <a:ea typeface="Arial"/>
              <a:cs typeface="Arial"/>
              <a:sym typeface="Arial"/>
            </a:endParaRPr>
          </a:p>
        </p:txBody>
      </p:sp>
      <p:sp>
        <p:nvSpPr>
          <p:cNvPr id="303" name="Google Shape;303;p38"/>
          <p:cNvSpPr txBox="1"/>
          <p:nvPr/>
        </p:nvSpPr>
        <p:spPr>
          <a:xfrm>
            <a:off x="7169157" y="1298991"/>
            <a:ext cx="1954500" cy="9348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500"/>
              <a:buFont typeface="Arial"/>
              <a:buNone/>
            </a:pPr>
            <a:r>
              <a:rPr b="0" i="0" lang="en-US" sz="1500" u="none" cap="none" strike="noStrike">
                <a:solidFill>
                  <a:srgbClr val="3F3F3F"/>
                </a:solidFill>
                <a:latin typeface="Lato"/>
                <a:ea typeface="Lato"/>
                <a:cs typeface="Lato"/>
                <a:sym typeface="Lato"/>
              </a:rPr>
              <a:t>Continue to publish.</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500"/>
              <a:buFont typeface="Arial"/>
              <a:buNone/>
            </a:pPr>
            <a:r>
              <a:rPr b="1" i="0" lang="en-US" sz="1500" u="sng" cap="none" strike="noStrike">
                <a:solidFill>
                  <a:srgbClr val="3F3F3F"/>
                </a:solidFill>
                <a:latin typeface="Lato"/>
                <a:ea typeface="Lato"/>
                <a:cs typeface="Lato"/>
                <a:sym typeface="Lato"/>
              </a:rPr>
              <a:t>Write &amp; defend dissertation.</a:t>
            </a:r>
            <a:r>
              <a:rPr b="1" i="0" lang="en-US" sz="1500" u="none" cap="none" strike="noStrike">
                <a:solidFill>
                  <a:srgbClr val="3F3F3F"/>
                </a:solidFill>
                <a:latin typeface="Lato"/>
                <a:ea typeface="Lato"/>
                <a:cs typeface="Lato"/>
                <a:sym typeface="Lato"/>
              </a:rPr>
              <a:t> </a:t>
            </a:r>
            <a:r>
              <a:rPr b="0" i="0" lang="en-US" sz="1500" u="none" cap="none" strike="noStrike">
                <a:solidFill>
                  <a:srgbClr val="3F3F3F"/>
                </a:solidFill>
                <a:latin typeface="Lato"/>
                <a:ea typeface="Lato"/>
                <a:cs typeface="Lato"/>
                <a:sym typeface="Lato"/>
              </a:rPr>
              <a:t>Prepare and interview for next job.</a:t>
            </a:r>
            <a:endParaRPr b="0" i="0" sz="1400" u="none" cap="none" strike="noStrike">
              <a:solidFill>
                <a:srgbClr val="000000"/>
              </a:solidFill>
              <a:latin typeface="Arial"/>
              <a:ea typeface="Arial"/>
              <a:cs typeface="Arial"/>
              <a:sym typeface="Arial"/>
            </a:endParaRPr>
          </a:p>
        </p:txBody>
      </p:sp>
      <p:sp>
        <p:nvSpPr>
          <p:cNvPr id="304" name="Google Shape;304;p38"/>
          <p:cNvSpPr/>
          <p:nvPr/>
        </p:nvSpPr>
        <p:spPr>
          <a:xfrm>
            <a:off x="337799" y="2532637"/>
            <a:ext cx="1329600" cy="270000"/>
          </a:xfrm>
          <a:prstGeom prst="rect">
            <a:avLst/>
          </a:prstGeom>
          <a:solidFill>
            <a:srgbClr val="FEB856"/>
          </a:solidFill>
          <a:ln cap="flat" cmpd="sng" w="25400">
            <a:solidFill>
              <a:srgbClr val="00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1" i="0" lang="en-US" sz="1600" u="none" cap="none" strike="noStrike">
                <a:solidFill>
                  <a:srgbClr val="3F3F3F"/>
                </a:solidFill>
                <a:latin typeface="Arial"/>
                <a:ea typeface="Arial"/>
                <a:cs typeface="Arial"/>
                <a:sym typeface="Arial"/>
              </a:rPr>
              <a:t>Year 1</a:t>
            </a:r>
            <a:endParaRPr b="1" i="0" sz="1600" u="none" cap="none" strike="noStrike">
              <a:solidFill>
                <a:srgbClr val="3F3F3F"/>
              </a:solidFill>
              <a:latin typeface="Arial"/>
              <a:ea typeface="Arial"/>
              <a:cs typeface="Arial"/>
              <a:sym typeface="Arial"/>
            </a:endParaRPr>
          </a:p>
        </p:txBody>
      </p:sp>
      <p:sp>
        <p:nvSpPr>
          <p:cNvPr id="305" name="Google Shape;305;p38"/>
          <p:cNvSpPr/>
          <p:nvPr/>
        </p:nvSpPr>
        <p:spPr>
          <a:xfrm>
            <a:off x="2173458" y="2527373"/>
            <a:ext cx="1329600" cy="270000"/>
          </a:xfrm>
          <a:prstGeom prst="rect">
            <a:avLst/>
          </a:prstGeom>
          <a:solidFill>
            <a:srgbClr val="1CBBB4"/>
          </a:solidFill>
          <a:ln cap="flat" cmpd="sng" w="25400">
            <a:solidFill>
              <a:srgbClr val="00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1" i="0" lang="en-US" sz="1600" u="none" cap="none" strike="noStrike">
                <a:solidFill>
                  <a:srgbClr val="3F3F3F"/>
                </a:solidFill>
                <a:latin typeface="Arial"/>
                <a:ea typeface="Arial"/>
                <a:cs typeface="Arial"/>
                <a:sym typeface="Arial"/>
              </a:rPr>
              <a:t>Year 2</a:t>
            </a:r>
            <a:endParaRPr b="1" i="0" sz="1600" u="none" cap="none" strike="noStrike">
              <a:solidFill>
                <a:srgbClr val="3F3F3F"/>
              </a:solidFill>
              <a:latin typeface="Arial"/>
              <a:ea typeface="Arial"/>
              <a:cs typeface="Arial"/>
              <a:sym typeface="Arial"/>
            </a:endParaRPr>
          </a:p>
        </p:txBody>
      </p:sp>
      <p:sp>
        <p:nvSpPr>
          <p:cNvPr id="306" name="Google Shape;306;p38"/>
          <p:cNvSpPr/>
          <p:nvPr/>
        </p:nvSpPr>
        <p:spPr>
          <a:xfrm>
            <a:off x="4009118" y="2532637"/>
            <a:ext cx="1329600" cy="270000"/>
          </a:xfrm>
          <a:prstGeom prst="rect">
            <a:avLst/>
          </a:prstGeom>
          <a:solidFill>
            <a:srgbClr val="FEB856"/>
          </a:solidFill>
          <a:ln cap="flat" cmpd="sng" w="25400">
            <a:solidFill>
              <a:srgbClr val="00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1" i="0" lang="en-US" sz="1600" u="none" cap="none" strike="noStrike">
                <a:solidFill>
                  <a:srgbClr val="3F3F3F"/>
                </a:solidFill>
                <a:latin typeface="Arial"/>
                <a:ea typeface="Arial"/>
                <a:cs typeface="Arial"/>
                <a:sym typeface="Arial"/>
              </a:rPr>
              <a:t>Year 3</a:t>
            </a:r>
            <a:endParaRPr b="1" i="0" sz="1600" u="none" cap="none" strike="noStrike">
              <a:solidFill>
                <a:srgbClr val="3F3F3F"/>
              </a:solidFill>
              <a:latin typeface="Arial"/>
              <a:ea typeface="Arial"/>
              <a:cs typeface="Arial"/>
              <a:sym typeface="Arial"/>
            </a:endParaRPr>
          </a:p>
        </p:txBody>
      </p:sp>
      <p:sp>
        <p:nvSpPr>
          <p:cNvPr id="307" name="Google Shape;307;p38"/>
          <p:cNvSpPr/>
          <p:nvPr/>
        </p:nvSpPr>
        <p:spPr>
          <a:xfrm>
            <a:off x="5747792" y="2532637"/>
            <a:ext cx="1329600" cy="270000"/>
          </a:xfrm>
          <a:prstGeom prst="rect">
            <a:avLst/>
          </a:prstGeom>
          <a:solidFill>
            <a:srgbClr val="1CBBB4"/>
          </a:solidFill>
          <a:ln cap="flat" cmpd="sng" w="25400">
            <a:solidFill>
              <a:srgbClr val="00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1" i="0" lang="en-US" sz="1600" u="none" cap="none" strike="noStrike">
                <a:solidFill>
                  <a:srgbClr val="3F3F3F"/>
                </a:solidFill>
                <a:latin typeface="Arial"/>
                <a:ea typeface="Arial"/>
                <a:cs typeface="Arial"/>
                <a:sym typeface="Arial"/>
              </a:rPr>
              <a:t>Year 4</a:t>
            </a:r>
            <a:endParaRPr b="1" i="0" sz="1600" u="none" cap="none" strike="noStrike">
              <a:solidFill>
                <a:srgbClr val="3F3F3F"/>
              </a:solidFill>
              <a:latin typeface="Arial"/>
              <a:ea typeface="Arial"/>
              <a:cs typeface="Arial"/>
              <a:sym typeface="Arial"/>
            </a:endParaRPr>
          </a:p>
        </p:txBody>
      </p:sp>
      <p:sp>
        <p:nvSpPr>
          <p:cNvPr id="308" name="Google Shape;308;p38"/>
          <p:cNvSpPr/>
          <p:nvPr/>
        </p:nvSpPr>
        <p:spPr>
          <a:xfrm>
            <a:off x="7486467" y="2532637"/>
            <a:ext cx="1329600" cy="270000"/>
          </a:xfrm>
          <a:prstGeom prst="rect">
            <a:avLst/>
          </a:prstGeom>
          <a:solidFill>
            <a:srgbClr val="FEB856"/>
          </a:solidFill>
          <a:ln cap="flat" cmpd="sng" w="25400">
            <a:solidFill>
              <a:srgbClr val="00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1" i="0" lang="en-US" sz="1600" u="none" cap="none" strike="noStrike">
                <a:solidFill>
                  <a:srgbClr val="3F3F3F"/>
                </a:solidFill>
                <a:latin typeface="Arial"/>
                <a:ea typeface="Arial"/>
                <a:cs typeface="Arial"/>
                <a:sym typeface="Arial"/>
              </a:rPr>
              <a:t>Years 5-6</a:t>
            </a:r>
            <a:endParaRPr b="1" i="0" sz="1600" u="none" cap="none" strike="noStrike">
              <a:solidFill>
                <a:srgbClr val="3F3F3F"/>
              </a:solidFill>
              <a:latin typeface="Arial"/>
              <a:ea typeface="Arial"/>
              <a:cs typeface="Arial"/>
              <a:sym typeface="Arial"/>
            </a:endParaRPr>
          </a:p>
        </p:txBody>
      </p:sp>
      <p:grpSp>
        <p:nvGrpSpPr>
          <p:cNvPr id="309" name="Google Shape;309;p38"/>
          <p:cNvGrpSpPr/>
          <p:nvPr/>
        </p:nvGrpSpPr>
        <p:grpSpPr>
          <a:xfrm>
            <a:off x="2482513" y="1871001"/>
            <a:ext cx="684300" cy="513225"/>
            <a:chOff x="2764234" y="2411485"/>
            <a:chExt cx="684300" cy="684300"/>
          </a:xfrm>
        </p:grpSpPr>
        <p:sp>
          <p:nvSpPr>
            <p:cNvPr id="310" name="Google Shape;310;p38"/>
            <p:cNvSpPr/>
            <p:nvPr/>
          </p:nvSpPr>
          <p:spPr>
            <a:xfrm>
              <a:off x="2764234" y="2411485"/>
              <a:ext cx="684300" cy="684300"/>
            </a:xfrm>
            <a:prstGeom prst="ellipse">
              <a:avLst/>
            </a:prstGeom>
            <a:solidFill>
              <a:srgbClr val="1CBBB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600" u="none" cap="none" strike="noStrike">
                <a:solidFill>
                  <a:srgbClr val="FFFFFF"/>
                </a:solidFill>
                <a:latin typeface="Arial"/>
                <a:ea typeface="Arial"/>
                <a:cs typeface="Arial"/>
                <a:sym typeface="Arial"/>
              </a:endParaRPr>
            </a:p>
          </p:txBody>
        </p:sp>
        <p:sp>
          <p:nvSpPr>
            <p:cNvPr id="311" name="Google Shape;311;p38"/>
            <p:cNvSpPr/>
            <p:nvPr/>
          </p:nvSpPr>
          <p:spPr>
            <a:xfrm>
              <a:off x="2943359" y="2585224"/>
              <a:ext cx="340200" cy="318457"/>
            </a:xfrm>
            <a:custGeom>
              <a:rect b="b" l="l" r="r" t="t"/>
              <a:pathLst>
                <a:path extrusionOk="0" h="3032924" w="3239999">
                  <a:moveTo>
                    <a:pt x="1576606" y="2778202"/>
                  </a:moveTo>
                  <a:cubicBezTo>
                    <a:pt x="1576606" y="2778795"/>
                    <a:pt x="1663394" y="2792670"/>
                    <a:pt x="1663394" y="2778202"/>
                  </a:cubicBezTo>
                  <a:lnTo>
                    <a:pt x="1663394" y="2776423"/>
                  </a:lnTo>
                  <a:cubicBezTo>
                    <a:pt x="2185083" y="2605634"/>
                    <a:pt x="2444552" y="2500589"/>
                    <a:pt x="2991331" y="2709748"/>
                  </a:cubicBezTo>
                  <a:lnTo>
                    <a:pt x="3000856" y="526981"/>
                  </a:lnTo>
                  <a:lnTo>
                    <a:pt x="2855082" y="526981"/>
                  </a:lnTo>
                  <a:cubicBezTo>
                    <a:pt x="2857178" y="1175360"/>
                    <a:pt x="2859273" y="1823738"/>
                    <a:pt x="2861369" y="2472117"/>
                  </a:cubicBezTo>
                  <a:cubicBezTo>
                    <a:pt x="2483869" y="2318121"/>
                    <a:pt x="2052449" y="2439541"/>
                    <a:pt x="1663394" y="2765302"/>
                  </a:cubicBezTo>
                  <a:lnTo>
                    <a:pt x="1663394" y="526981"/>
                  </a:lnTo>
                  <a:lnTo>
                    <a:pt x="1663394" y="430441"/>
                  </a:lnTo>
                  <a:lnTo>
                    <a:pt x="1663394" y="402054"/>
                  </a:lnTo>
                  <a:cubicBezTo>
                    <a:pt x="1896442" y="149589"/>
                    <a:pt x="2115835" y="2106"/>
                    <a:pt x="2406065" y="22"/>
                  </a:cubicBezTo>
                  <a:cubicBezTo>
                    <a:pt x="2537987" y="-925"/>
                    <a:pt x="2684544" y="28169"/>
                    <a:pt x="2853673" y="91100"/>
                  </a:cubicBezTo>
                  <a:cubicBezTo>
                    <a:pt x="2854039" y="204214"/>
                    <a:pt x="2854404" y="317327"/>
                    <a:pt x="2854770" y="430441"/>
                  </a:cubicBezTo>
                  <a:lnTo>
                    <a:pt x="3120669" y="428517"/>
                  </a:lnTo>
                  <a:lnTo>
                    <a:pt x="3120669" y="738345"/>
                  </a:lnTo>
                  <a:lnTo>
                    <a:pt x="3239999" y="738345"/>
                  </a:lnTo>
                  <a:lnTo>
                    <a:pt x="3239999" y="3032924"/>
                  </a:lnTo>
                  <a:lnTo>
                    <a:pt x="0" y="3032924"/>
                  </a:lnTo>
                  <a:lnTo>
                    <a:pt x="0" y="738345"/>
                  </a:lnTo>
                  <a:lnTo>
                    <a:pt x="102477" y="738345"/>
                  </a:lnTo>
                  <a:lnTo>
                    <a:pt x="102477" y="428517"/>
                  </a:lnTo>
                  <a:lnTo>
                    <a:pt x="385229" y="430441"/>
                  </a:lnTo>
                  <a:cubicBezTo>
                    <a:pt x="385595" y="317327"/>
                    <a:pt x="385960" y="204214"/>
                    <a:pt x="386326" y="91100"/>
                  </a:cubicBezTo>
                  <a:cubicBezTo>
                    <a:pt x="555455" y="28169"/>
                    <a:pt x="702013" y="-925"/>
                    <a:pt x="833935" y="22"/>
                  </a:cubicBezTo>
                  <a:cubicBezTo>
                    <a:pt x="1124164" y="2106"/>
                    <a:pt x="1343558" y="149589"/>
                    <a:pt x="1576606" y="402054"/>
                  </a:cubicBezTo>
                  <a:lnTo>
                    <a:pt x="1576606" y="430441"/>
                  </a:lnTo>
                  <a:lnTo>
                    <a:pt x="1576606" y="526981"/>
                  </a:lnTo>
                  <a:lnTo>
                    <a:pt x="1576606" y="2765302"/>
                  </a:lnTo>
                  <a:cubicBezTo>
                    <a:pt x="1187550" y="2439541"/>
                    <a:pt x="756130" y="2318121"/>
                    <a:pt x="378630" y="2472117"/>
                  </a:cubicBezTo>
                  <a:lnTo>
                    <a:pt x="384918" y="526981"/>
                  </a:lnTo>
                  <a:lnTo>
                    <a:pt x="239143" y="526981"/>
                  </a:lnTo>
                  <a:lnTo>
                    <a:pt x="229618" y="2690698"/>
                  </a:lnTo>
                  <a:cubicBezTo>
                    <a:pt x="773243" y="2466244"/>
                    <a:pt x="1081748" y="2626096"/>
                    <a:pt x="1576606" y="2776423"/>
                  </a:cubicBezTo>
                </a:path>
              </a:pathLst>
            </a:custGeom>
            <a:solidFill>
              <a:srgbClr val="FFFFF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600" u="none" cap="none" strike="noStrike">
                <a:solidFill>
                  <a:srgbClr val="FFFFFF"/>
                </a:solidFill>
                <a:latin typeface="Arial"/>
                <a:ea typeface="Arial"/>
                <a:cs typeface="Arial"/>
                <a:sym typeface="Arial"/>
              </a:endParaRPr>
            </a:p>
          </p:txBody>
        </p:sp>
      </p:grpSp>
      <p:grpSp>
        <p:nvGrpSpPr>
          <p:cNvPr id="312" name="Google Shape;312;p38"/>
          <p:cNvGrpSpPr/>
          <p:nvPr/>
        </p:nvGrpSpPr>
        <p:grpSpPr>
          <a:xfrm>
            <a:off x="660449" y="2943784"/>
            <a:ext cx="684300" cy="513225"/>
            <a:chOff x="513718" y="3821605"/>
            <a:chExt cx="684300" cy="684300"/>
          </a:xfrm>
        </p:grpSpPr>
        <p:sp>
          <p:nvSpPr>
            <p:cNvPr id="313" name="Google Shape;313;p38"/>
            <p:cNvSpPr/>
            <p:nvPr/>
          </p:nvSpPr>
          <p:spPr>
            <a:xfrm>
              <a:off x="513718" y="3821605"/>
              <a:ext cx="684300" cy="684300"/>
            </a:xfrm>
            <a:prstGeom prst="ellipse">
              <a:avLst/>
            </a:prstGeom>
            <a:solidFill>
              <a:srgbClr val="FEB85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600" u="none" cap="none" strike="noStrike">
                <a:solidFill>
                  <a:srgbClr val="FFFFFF"/>
                </a:solidFill>
                <a:latin typeface="Arial"/>
                <a:ea typeface="Arial"/>
                <a:cs typeface="Arial"/>
                <a:sym typeface="Arial"/>
              </a:endParaRPr>
            </a:p>
          </p:txBody>
        </p:sp>
        <p:sp>
          <p:nvSpPr>
            <p:cNvPr id="314" name="Google Shape;314;p38"/>
            <p:cNvSpPr/>
            <p:nvPr/>
          </p:nvSpPr>
          <p:spPr>
            <a:xfrm>
              <a:off x="685181" y="3991642"/>
              <a:ext cx="342819" cy="345683"/>
            </a:xfrm>
            <a:custGeom>
              <a:rect b="b" l="l" r="r" t="t"/>
              <a:pathLst>
                <a:path extrusionOk="0" h="1665940" w="1652142">
                  <a:moveTo>
                    <a:pt x="898689" y="548008"/>
                  </a:moveTo>
                  <a:cubicBezTo>
                    <a:pt x="737950" y="504938"/>
                    <a:pt x="572731" y="600328"/>
                    <a:pt x="529661" y="761066"/>
                  </a:cubicBezTo>
                  <a:cubicBezTo>
                    <a:pt x="486591" y="921805"/>
                    <a:pt x="581980" y="1087025"/>
                    <a:pt x="742719" y="1130094"/>
                  </a:cubicBezTo>
                  <a:cubicBezTo>
                    <a:pt x="903458" y="1173164"/>
                    <a:pt x="1068677" y="1077775"/>
                    <a:pt x="1111747" y="917036"/>
                  </a:cubicBezTo>
                  <a:cubicBezTo>
                    <a:pt x="1154817" y="756297"/>
                    <a:pt x="1059428" y="591077"/>
                    <a:pt x="898689" y="548008"/>
                  </a:cubicBezTo>
                  <a:close/>
                  <a:moveTo>
                    <a:pt x="952303" y="347916"/>
                  </a:moveTo>
                  <a:cubicBezTo>
                    <a:pt x="1223549" y="420596"/>
                    <a:pt x="1384519" y="699404"/>
                    <a:pt x="1311839" y="970650"/>
                  </a:cubicBezTo>
                  <a:cubicBezTo>
                    <a:pt x="1239159" y="1241896"/>
                    <a:pt x="960351" y="1402866"/>
                    <a:pt x="689105" y="1330186"/>
                  </a:cubicBezTo>
                  <a:cubicBezTo>
                    <a:pt x="417859" y="1257506"/>
                    <a:pt x="256889" y="978698"/>
                    <a:pt x="329569" y="707451"/>
                  </a:cubicBezTo>
                  <a:cubicBezTo>
                    <a:pt x="402249" y="436205"/>
                    <a:pt x="681057" y="275235"/>
                    <a:pt x="952303" y="347916"/>
                  </a:cubicBezTo>
                  <a:close/>
                  <a:moveTo>
                    <a:pt x="971799" y="275155"/>
                  </a:moveTo>
                  <a:cubicBezTo>
                    <a:pt x="660368" y="191707"/>
                    <a:pt x="340256" y="376524"/>
                    <a:pt x="256808" y="687955"/>
                  </a:cubicBezTo>
                  <a:cubicBezTo>
                    <a:pt x="173361" y="999387"/>
                    <a:pt x="358178" y="1319499"/>
                    <a:pt x="669609" y="1402947"/>
                  </a:cubicBezTo>
                  <a:cubicBezTo>
                    <a:pt x="981040" y="1486395"/>
                    <a:pt x="1301152" y="1301577"/>
                    <a:pt x="1384600" y="990146"/>
                  </a:cubicBezTo>
                  <a:cubicBezTo>
                    <a:pt x="1468047" y="678715"/>
                    <a:pt x="1283230" y="358603"/>
                    <a:pt x="971799" y="275155"/>
                  </a:cubicBezTo>
                  <a:close/>
                  <a:moveTo>
                    <a:pt x="1652142" y="394531"/>
                  </a:moveTo>
                  <a:lnTo>
                    <a:pt x="1649662" y="403784"/>
                  </a:lnTo>
                  <a:lnTo>
                    <a:pt x="1647140" y="399895"/>
                  </a:lnTo>
                  <a:close/>
                  <a:moveTo>
                    <a:pt x="1158157" y="65026"/>
                  </a:moveTo>
                  <a:lnTo>
                    <a:pt x="1154679" y="271718"/>
                  </a:lnTo>
                  <a:lnTo>
                    <a:pt x="1148331" y="270017"/>
                  </a:lnTo>
                  <a:cubicBezTo>
                    <a:pt x="1200055" y="299127"/>
                    <a:pt x="1246804" y="334821"/>
                    <a:pt x="1286346" y="377149"/>
                  </a:cubicBezTo>
                  <a:lnTo>
                    <a:pt x="1470353" y="331395"/>
                  </a:lnTo>
                  <a:lnTo>
                    <a:pt x="1588305" y="553229"/>
                  </a:lnTo>
                  <a:lnTo>
                    <a:pt x="1457194" y="671432"/>
                  </a:lnTo>
                  <a:cubicBezTo>
                    <a:pt x="1473630" y="731297"/>
                    <a:pt x="1481376" y="793983"/>
                    <a:pt x="1478595" y="857704"/>
                  </a:cubicBezTo>
                  <a:lnTo>
                    <a:pt x="1642362" y="948616"/>
                  </a:lnTo>
                  <a:lnTo>
                    <a:pt x="1577335" y="1191298"/>
                  </a:lnTo>
                  <a:lnTo>
                    <a:pt x="1378614" y="1187955"/>
                  </a:lnTo>
                  <a:cubicBezTo>
                    <a:pt x="1353489" y="1229936"/>
                    <a:pt x="1323048" y="1267799"/>
                    <a:pt x="1288939" y="1301599"/>
                  </a:cubicBezTo>
                  <a:lnTo>
                    <a:pt x="1354201" y="1471932"/>
                  </a:lnTo>
                  <a:lnTo>
                    <a:pt x="1148396" y="1616039"/>
                  </a:lnTo>
                  <a:lnTo>
                    <a:pt x="992294" y="1480516"/>
                  </a:lnTo>
                  <a:lnTo>
                    <a:pt x="1011291" y="1467215"/>
                  </a:lnTo>
                  <a:cubicBezTo>
                    <a:pt x="951500" y="1486565"/>
                    <a:pt x="888271" y="1495869"/>
                    <a:pt x="823805" y="1495510"/>
                  </a:cubicBezTo>
                  <a:lnTo>
                    <a:pt x="729193" y="1665940"/>
                  </a:lnTo>
                  <a:lnTo>
                    <a:pt x="486511" y="1600914"/>
                  </a:lnTo>
                  <a:lnTo>
                    <a:pt x="489790" y="1406012"/>
                  </a:lnTo>
                  <a:cubicBezTo>
                    <a:pt x="438364" y="1376702"/>
                    <a:pt x="391917" y="1340859"/>
                    <a:pt x="352658" y="1298452"/>
                  </a:cubicBezTo>
                  <a:lnTo>
                    <a:pt x="355803" y="1305197"/>
                  </a:lnTo>
                  <a:lnTo>
                    <a:pt x="152856" y="1344512"/>
                  </a:lnTo>
                  <a:lnTo>
                    <a:pt x="46675" y="1116809"/>
                  </a:lnTo>
                  <a:lnTo>
                    <a:pt x="183929" y="1005520"/>
                  </a:lnTo>
                  <a:cubicBezTo>
                    <a:pt x="169279" y="951824"/>
                    <a:pt x="161626" y="895865"/>
                    <a:pt x="161615" y="838915"/>
                  </a:cubicBezTo>
                  <a:lnTo>
                    <a:pt x="0" y="749197"/>
                  </a:lnTo>
                  <a:lnTo>
                    <a:pt x="65026" y="506515"/>
                  </a:lnTo>
                  <a:lnTo>
                    <a:pt x="250227" y="509630"/>
                  </a:lnTo>
                  <a:cubicBezTo>
                    <a:pt x="275353" y="465291"/>
                    <a:pt x="305693" y="424864"/>
                    <a:pt x="340015" y="388679"/>
                  </a:cubicBezTo>
                  <a:lnTo>
                    <a:pt x="277984" y="197357"/>
                  </a:lnTo>
                  <a:lnTo>
                    <a:pt x="491050" y="64219"/>
                  </a:lnTo>
                  <a:lnTo>
                    <a:pt x="639843" y="207726"/>
                  </a:lnTo>
                  <a:lnTo>
                    <a:pt x="638348" y="208660"/>
                  </a:lnTo>
                  <a:cubicBezTo>
                    <a:pt x="696840" y="190256"/>
                    <a:pt x="758594" y="181748"/>
                    <a:pt x="821488" y="182440"/>
                  </a:cubicBezTo>
                  <a:lnTo>
                    <a:pt x="815140" y="180739"/>
                  </a:lnTo>
                  <a:lnTo>
                    <a:pt x="915476" y="0"/>
                  </a:lnTo>
                  <a:close/>
                </a:path>
              </a:pathLst>
            </a:custGeom>
            <a:solidFill>
              <a:srgbClr val="FFFFF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600" u="none" cap="none" strike="noStrike">
                <a:solidFill>
                  <a:srgbClr val="FFFFFF"/>
                </a:solidFill>
                <a:latin typeface="Arial"/>
                <a:ea typeface="Arial"/>
                <a:cs typeface="Arial"/>
                <a:sym typeface="Arial"/>
              </a:endParaRPr>
            </a:p>
          </p:txBody>
        </p:sp>
      </p:grpSp>
      <p:grpSp>
        <p:nvGrpSpPr>
          <p:cNvPr id="315" name="Google Shape;315;p38"/>
          <p:cNvGrpSpPr/>
          <p:nvPr/>
        </p:nvGrpSpPr>
        <p:grpSpPr>
          <a:xfrm>
            <a:off x="4331768" y="2943784"/>
            <a:ext cx="684300" cy="513225"/>
            <a:chOff x="4331812" y="3923653"/>
            <a:chExt cx="684300" cy="684300"/>
          </a:xfrm>
        </p:grpSpPr>
        <p:sp>
          <p:nvSpPr>
            <p:cNvPr id="316" name="Google Shape;316;p38"/>
            <p:cNvSpPr/>
            <p:nvPr/>
          </p:nvSpPr>
          <p:spPr>
            <a:xfrm>
              <a:off x="4331812" y="3923653"/>
              <a:ext cx="684300" cy="684300"/>
            </a:xfrm>
            <a:prstGeom prst="ellipse">
              <a:avLst/>
            </a:prstGeom>
            <a:solidFill>
              <a:srgbClr val="FEB85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600" u="none" cap="none" strike="noStrike">
                <a:solidFill>
                  <a:srgbClr val="FFFFFF"/>
                </a:solidFill>
                <a:latin typeface="Arial"/>
                <a:ea typeface="Arial"/>
                <a:cs typeface="Arial"/>
                <a:sym typeface="Arial"/>
              </a:endParaRPr>
            </a:p>
          </p:txBody>
        </p:sp>
        <p:sp>
          <p:nvSpPr>
            <p:cNvPr id="317" name="Google Shape;317;p38"/>
            <p:cNvSpPr/>
            <p:nvPr/>
          </p:nvSpPr>
          <p:spPr>
            <a:xfrm rot="2700000">
              <a:off x="4537439" y="4034645"/>
              <a:ext cx="260442" cy="466924"/>
            </a:xfrm>
            <a:custGeom>
              <a:rect b="b" l="l" r="r" t="t"/>
              <a:pathLst>
                <a:path extrusionOk="0" h="4001999" w="2232248">
                  <a:moveTo>
                    <a:pt x="1116887" y="0"/>
                  </a:moveTo>
                  <a:cubicBezTo>
                    <a:pt x="1270748" y="4762"/>
                    <a:pt x="1433283" y="120651"/>
                    <a:pt x="1447291" y="308459"/>
                  </a:cubicBezTo>
                  <a:cubicBezTo>
                    <a:pt x="1483174" y="544979"/>
                    <a:pt x="1283237" y="603082"/>
                    <a:pt x="1339988" y="887363"/>
                  </a:cubicBezTo>
                  <a:lnTo>
                    <a:pt x="2232248" y="887363"/>
                  </a:lnTo>
                  <a:lnTo>
                    <a:pt x="2232248" y="1778237"/>
                  </a:lnTo>
                  <a:cubicBezTo>
                    <a:pt x="1956566" y="1829261"/>
                    <a:pt x="1897086" y="1634366"/>
                    <a:pt x="1663321" y="1669832"/>
                  </a:cubicBezTo>
                  <a:cubicBezTo>
                    <a:pt x="1475513" y="1683840"/>
                    <a:pt x="1359624" y="1846375"/>
                    <a:pt x="1354862" y="2000236"/>
                  </a:cubicBezTo>
                  <a:cubicBezTo>
                    <a:pt x="1358037" y="2135389"/>
                    <a:pt x="1477787" y="2334920"/>
                    <a:pt x="1701420" y="2336507"/>
                  </a:cubicBezTo>
                  <a:cubicBezTo>
                    <a:pt x="1972077" y="2308709"/>
                    <a:pt x="1932339" y="2176007"/>
                    <a:pt x="2232248" y="2187989"/>
                  </a:cubicBezTo>
                  <a:lnTo>
                    <a:pt x="2232248" y="3119611"/>
                  </a:lnTo>
                  <a:lnTo>
                    <a:pt x="1303259" y="3119611"/>
                  </a:lnTo>
                  <a:cubicBezTo>
                    <a:pt x="1289664" y="3424971"/>
                    <a:pt x="1423682" y="3383289"/>
                    <a:pt x="1451633" y="3655441"/>
                  </a:cubicBezTo>
                  <a:cubicBezTo>
                    <a:pt x="1450046" y="3879074"/>
                    <a:pt x="1250515" y="3998824"/>
                    <a:pt x="1115362" y="4001999"/>
                  </a:cubicBezTo>
                  <a:cubicBezTo>
                    <a:pt x="961501" y="3997237"/>
                    <a:pt x="798966" y="3881348"/>
                    <a:pt x="784958" y="3693540"/>
                  </a:cubicBezTo>
                  <a:cubicBezTo>
                    <a:pt x="749282" y="3458385"/>
                    <a:pt x="946712" y="3399594"/>
                    <a:pt x="892811" y="3119611"/>
                  </a:cubicBezTo>
                  <a:lnTo>
                    <a:pt x="0" y="3119611"/>
                  </a:lnTo>
                  <a:lnTo>
                    <a:pt x="0" y="2203607"/>
                  </a:lnTo>
                  <a:cubicBezTo>
                    <a:pt x="285884" y="2145799"/>
                    <a:pt x="343730" y="2346665"/>
                    <a:pt x="580754" y="2310706"/>
                  </a:cubicBezTo>
                  <a:cubicBezTo>
                    <a:pt x="768562" y="2296698"/>
                    <a:pt x="884451" y="2134163"/>
                    <a:pt x="889213" y="1980302"/>
                  </a:cubicBezTo>
                  <a:cubicBezTo>
                    <a:pt x="886038" y="1845149"/>
                    <a:pt x="766288" y="1645618"/>
                    <a:pt x="542655" y="1644031"/>
                  </a:cubicBezTo>
                  <a:cubicBezTo>
                    <a:pt x="268493" y="1672188"/>
                    <a:pt x="312817" y="1807984"/>
                    <a:pt x="0" y="1792208"/>
                  </a:cubicBezTo>
                  <a:lnTo>
                    <a:pt x="0" y="887363"/>
                  </a:lnTo>
                  <a:lnTo>
                    <a:pt x="928847" y="887363"/>
                  </a:lnTo>
                  <a:cubicBezTo>
                    <a:pt x="944034" y="576570"/>
                    <a:pt x="808718" y="620178"/>
                    <a:pt x="780616" y="346558"/>
                  </a:cubicBezTo>
                  <a:cubicBezTo>
                    <a:pt x="782203" y="122925"/>
                    <a:pt x="981734" y="3175"/>
                    <a:pt x="1116887" y="0"/>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600" u="none" cap="none" strike="noStrike">
                <a:solidFill>
                  <a:srgbClr val="FFFFFF"/>
                </a:solidFill>
                <a:latin typeface="Arial"/>
                <a:ea typeface="Arial"/>
                <a:cs typeface="Arial"/>
                <a:sym typeface="Arial"/>
              </a:endParaRPr>
            </a:p>
          </p:txBody>
        </p:sp>
      </p:grpSp>
      <p:grpSp>
        <p:nvGrpSpPr>
          <p:cNvPr id="318" name="Google Shape;318;p38"/>
          <p:cNvGrpSpPr/>
          <p:nvPr/>
        </p:nvGrpSpPr>
        <p:grpSpPr>
          <a:xfrm>
            <a:off x="6070442" y="1864114"/>
            <a:ext cx="684300" cy="513225"/>
            <a:chOff x="5899390" y="2411485"/>
            <a:chExt cx="684300" cy="684300"/>
          </a:xfrm>
        </p:grpSpPr>
        <p:sp>
          <p:nvSpPr>
            <p:cNvPr id="319" name="Google Shape;319;p38"/>
            <p:cNvSpPr/>
            <p:nvPr/>
          </p:nvSpPr>
          <p:spPr>
            <a:xfrm>
              <a:off x="5899390" y="2411485"/>
              <a:ext cx="684300" cy="684300"/>
            </a:xfrm>
            <a:prstGeom prst="ellipse">
              <a:avLst/>
            </a:prstGeom>
            <a:solidFill>
              <a:srgbClr val="1CBBB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600" u="none" cap="none" strike="noStrike">
                <a:solidFill>
                  <a:srgbClr val="FFFFFF"/>
                </a:solidFill>
                <a:latin typeface="Arial"/>
                <a:ea typeface="Arial"/>
                <a:cs typeface="Arial"/>
                <a:sym typeface="Arial"/>
              </a:endParaRPr>
            </a:p>
          </p:txBody>
        </p:sp>
        <p:sp>
          <p:nvSpPr>
            <p:cNvPr id="320" name="Google Shape;320;p38"/>
            <p:cNvSpPr/>
            <p:nvPr/>
          </p:nvSpPr>
          <p:spPr>
            <a:xfrm rot="2700000">
              <a:off x="6173919" y="2492188"/>
              <a:ext cx="131851" cy="528606"/>
            </a:xfrm>
            <a:custGeom>
              <a:rect b="b" l="l" r="r" t="t"/>
              <a:pathLst>
                <a:path extrusionOk="0" h="4153123" w="1035916">
                  <a:moveTo>
                    <a:pt x="277501" y="3759099"/>
                  </a:moveTo>
                  <a:lnTo>
                    <a:pt x="758408" y="3759099"/>
                  </a:lnTo>
                  <a:lnTo>
                    <a:pt x="517954" y="4153123"/>
                  </a:lnTo>
                  <a:close/>
                  <a:moveTo>
                    <a:pt x="42612" y="2944898"/>
                  </a:moveTo>
                  <a:cubicBezTo>
                    <a:pt x="153922" y="2941505"/>
                    <a:pt x="246502" y="2889483"/>
                    <a:pt x="275675" y="2819018"/>
                  </a:cubicBezTo>
                  <a:cubicBezTo>
                    <a:pt x="304648" y="2892614"/>
                    <a:pt x="403763" y="2945872"/>
                    <a:pt x="521107" y="2945872"/>
                  </a:cubicBezTo>
                  <a:cubicBezTo>
                    <a:pt x="638453" y="2945872"/>
                    <a:pt x="737567" y="2892613"/>
                    <a:pt x="766540" y="2819017"/>
                  </a:cubicBezTo>
                  <a:cubicBezTo>
                    <a:pt x="795133" y="2888142"/>
                    <a:pt x="884783" y="2939514"/>
                    <a:pt x="993299" y="2944464"/>
                  </a:cubicBezTo>
                  <a:lnTo>
                    <a:pt x="776840" y="3657264"/>
                  </a:lnTo>
                  <a:lnTo>
                    <a:pt x="258940" y="3657264"/>
                  </a:lnTo>
                  <a:close/>
                  <a:moveTo>
                    <a:pt x="809102" y="564558"/>
                  </a:moveTo>
                  <a:lnTo>
                    <a:pt x="1035914" y="564558"/>
                  </a:lnTo>
                  <a:lnTo>
                    <a:pt x="1035915" y="2838682"/>
                  </a:lnTo>
                  <a:cubicBezTo>
                    <a:pt x="1029586" y="2840409"/>
                    <a:pt x="1023074" y="2840731"/>
                    <a:pt x="1016490" y="2840731"/>
                  </a:cubicBezTo>
                  <a:cubicBezTo>
                    <a:pt x="901952" y="2840731"/>
                    <a:pt x="809102" y="2743612"/>
                    <a:pt x="809101" y="2623810"/>
                  </a:cubicBezTo>
                  <a:close/>
                  <a:moveTo>
                    <a:pt x="310569" y="564558"/>
                  </a:moveTo>
                  <a:lnTo>
                    <a:pt x="725347" y="564558"/>
                  </a:lnTo>
                  <a:lnTo>
                    <a:pt x="725347" y="2633342"/>
                  </a:lnTo>
                  <a:cubicBezTo>
                    <a:pt x="725347" y="2747880"/>
                    <a:pt x="632496" y="2840731"/>
                    <a:pt x="517958" y="2840731"/>
                  </a:cubicBezTo>
                  <a:cubicBezTo>
                    <a:pt x="403420" y="2840731"/>
                    <a:pt x="310569" y="2747880"/>
                    <a:pt x="310569" y="2633342"/>
                  </a:cubicBezTo>
                  <a:close/>
                  <a:moveTo>
                    <a:pt x="0" y="564557"/>
                  </a:moveTo>
                  <a:lnTo>
                    <a:pt x="226813" y="564557"/>
                  </a:lnTo>
                  <a:lnTo>
                    <a:pt x="226813" y="2623810"/>
                  </a:lnTo>
                  <a:cubicBezTo>
                    <a:pt x="226813" y="2743612"/>
                    <a:pt x="133962" y="2840731"/>
                    <a:pt x="19424" y="2840730"/>
                  </a:cubicBezTo>
                  <a:cubicBezTo>
                    <a:pt x="12841" y="2840730"/>
                    <a:pt x="6329" y="2840409"/>
                    <a:pt x="0" y="2838682"/>
                  </a:cubicBezTo>
                  <a:close/>
                  <a:moveTo>
                    <a:pt x="71964" y="71964"/>
                  </a:moveTo>
                  <a:cubicBezTo>
                    <a:pt x="116427" y="27501"/>
                    <a:pt x="177852" y="0"/>
                    <a:pt x="245701" y="0"/>
                  </a:cubicBezTo>
                  <a:lnTo>
                    <a:pt x="790215" y="0"/>
                  </a:lnTo>
                  <a:cubicBezTo>
                    <a:pt x="925912" y="0"/>
                    <a:pt x="1035916" y="110004"/>
                    <a:pt x="1035916" y="245701"/>
                  </a:cubicBezTo>
                  <a:cubicBezTo>
                    <a:pt x="1035916" y="327601"/>
                    <a:pt x="1035915" y="409501"/>
                    <a:pt x="1035915" y="491401"/>
                  </a:cubicBezTo>
                  <a:lnTo>
                    <a:pt x="0" y="491401"/>
                  </a:lnTo>
                  <a:lnTo>
                    <a:pt x="0" y="245701"/>
                  </a:lnTo>
                  <a:cubicBezTo>
                    <a:pt x="0" y="177853"/>
                    <a:pt x="27501" y="116427"/>
                    <a:pt x="71964" y="71964"/>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600" u="none" cap="none" strike="noStrike">
                <a:solidFill>
                  <a:srgbClr val="FFFFFF"/>
                </a:solidFill>
                <a:latin typeface="Arial"/>
                <a:ea typeface="Arial"/>
                <a:cs typeface="Arial"/>
                <a:sym typeface="Arial"/>
              </a:endParaRPr>
            </a:p>
          </p:txBody>
        </p:sp>
      </p:grpSp>
      <p:grpSp>
        <p:nvGrpSpPr>
          <p:cNvPr id="321" name="Google Shape;321;p38"/>
          <p:cNvGrpSpPr/>
          <p:nvPr/>
        </p:nvGrpSpPr>
        <p:grpSpPr>
          <a:xfrm>
            <a:off x="7811690" y="2943784"/>
            <a:ext cx="684300" cy="513225"/>
            <a:chOff x="7466967" y="3923653"/>
            <a:chExt cx="684300" cy="684300"/>
          </a:xfrm>
        </p:grpSpPr>
        <p:sp>
          <p:nvSpPr>
            <p:cNvPr id="322" name="Google Shape;322;p38"/>
            <p:cNvSpPr/>
            <p:nvPr/>
          </p:nvSpPr>
          <p:spPr>
            <a:xfrm>
              <a:off x="7466967" y="3923653"/>
              <a:ext cx="684300" cy="684300"/>
            </a:xfrm>
            <a:prstGeom prst="ellipse">
              <a:avLst/>
            </a:prstGeom>
            <a:solidFill>
              <a:srgbClr val="FEB85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600" u="none" cap="none" strike="noStrike">
                <a:solidFill>
                  <a:srgbClr val="FFFFFF"/>
                </a:solidFill>
                <a:latin typeface="Arial"/>
                <a:ea typeface="Arial"/>
                <a:cs typeface="Arial"/>
                <a:sym typeface="Arial"/>
              </a:endParaRPr>
            </a:p>
          </p:txBody>
        </p:sp>
        <p:sp>
          <p:nvSpPr>
            <p:cNvPr id="323" name="Google Shape;323;p38"/>
            <p:cNvSpPr/>
            <p:nvPr/>
          </p:nvSpPr>
          <p:spPr>
            <a:xfrm rot="-5400000">
              <a:off x="7598415" y="4009412"/>
              <a:ext cx="411562" cy="445500"/>
            </a:xfrm>
            <a:custGeom>
              <a:rect b="b" l="l" r="r" t="t"/>
              <a:pathLst>
                <a:path extrusionOk="0" h="3240001" w="2993176">
                  <a:moveTo>
                    <a:pt x="1299907" y="647892"/>
                  </a:moveTo>
                  <a:lnTo>
                    <a:pt x="665509" y="1620000"/>
                  </a:lnTo>
                  <a:lnTo>
                    <a:pt x="1299907" y="2592108"/>
                  </a:lnTo>
                  <a:lnTo>
                    <a:pt x="634398" y="2592108"/>
                  </a:lnTo>
                  <a:lnTo>
                    <a:pt x="0" y="1620000"/>
                  </a:lnTo>
                  <a:lnTo>
                    <a:pt x="634398" y="647892"/>
                  </a:lnTo>
                  <a:close/>
                  <a:moveTo>
                    <a:pt x="2993176" y="1620001"/>
                  </a:moveTo>
                  <a:lnTo>
                    <a:pt x="1913056" y="3240001"/>
                  </a:lnTo>
                  <a:lnTo>
                    <a:pt x="1782206" y="3043749"/>
                  </a:lnTo>
                  <a:lnTo>
                    <a:pt x="1110064" y="3043749"/>
                  </a:lnTo>
                  <a:cubicBezTo>
                    <a:pt x="1089036" y="3096599"/>
                    <a:pt x="1037333" y="3133759"/>
                    <a:pt x="976952" y="3133759"/>
                  </a:cubicBezTo>
                  <a:cubicBezTo>
                    <a:pt x="923853" y="3133759"/>
                    <a:pt x="877466" y="3105022"/>
                    <a:pt x="854540" y="3061058"/>
                  </a:cubicBezTo>
                  <a:lnTo>
                    <a:pt x="302383" y="3169763"/>
                  </a:lnTo>
                  <a:lnTo>
                    <a:pt x="302383" y="2809723"/>
                  </a:lnTo>
                  <a:lnTo>
                    <a:pt x="854540" y="2918427"/>
                  </a:lnTo>
                  <a:cubicBezTo>
                    <a:pt x="877466" y="2874463"/>
                    <a:pt x="923853" y="2845727"/>
                    <a:pt x="976952" y="2845727"/>
                  </a:cubicBezTo>
                  <a:cubicBezTo>
                    <a:pt x="1037333" y="2845727"/>
                    <a:pt x="1089036" y="2882887"/>
                    <a:pt x="1110064" y="2935737"/>
                  </a:cubicBezTo>
                  <a:lnTo>
                    <a:pt x="1710190" y="2935737"/>
                  </a:lnTo>
                  <a:lnTo>
                    <a:pt x="832936" y="1620001"/>
                  </a:lnTo>
                  <a:lnTo>
                    <a:pt x="1913056" y="0"/>
                  </a:lnTo>
                  <a:close/>
                </a:path>
              </a:pathLst>
            </a:custGeom>
            <a:solidFill>
              <a:srgbClr val="FFFFF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600" u="none" cap="none" strike="noStrike">
                <a:solidFill>
                  <a:srgbClr val="FFFFFF"/>
                </a:solidFill>
                <a:latin typeface="Arial"/>
                <a:ea typeface="Arial"/>
                <a:cs typeface="Arial"/>
                <a:sym typeface="Arial"/>
              </a:endParaRPr>
            </a:p>
          </p:txBody>
        </p:sp>
      </p:grpSp>
      <p:sp>
        <p:nvSpPr>
          <p:cNvPr id="324" name="Google Shape;324;p38"/>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sp>
        <p:nvSpPr>
          <p:cNvPr id="325" name="Google Shape;325;p38"/>
          <p:cNvSpPr txBox="1"/>
          <p:nvPr/>
        </p:nvSpPr>
        <p:spPr>
          <a:xfrm>
            <a:off x="467600" y="4442125"/>
            <a:ext cx="44466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US"/>
              <a:t>see also </a:t>
            </a:r>
            <a:r>
              <a:rPr b="1" lang="en-US" u="sng">
                <a:solidFill>
                  <a:schemeClr val="hlink"/>
                </a:solidFill>
                <a:hlinkClick r:id="rId3"/>
              </a:rPr>
              <a:t>https://cra.org/csgrad4us/#Guidance</a:t>
            </a:r>
            <a:r>
              <a:rPr b="1" lang="en-US"/>
              <a:t> </a:t>
            </a:r>
            <a:endParaRPr b="1"/>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9" name="Shape 329"/>
        <p:cNvGrpSpPr/>
        <p:nvPr/>
      </p:nvGrpSpPr>
      <p:grpSpPr>
        <a:xfrm>
          <a:off x="0" y="0"/>
          <a:ext cx="0" cy="0"/>
          <a:chOff x="0" y="0"/>
          <a:chExt cx="0" cy="0"/>
        </a:xfrm>
      </p:grpSpPr>
      <p:sp>
        <p:nvSpPr>
          <p:cNvPr id="330" name="Google Shape;330;p39"/>
          <p:cNvSpPr txBox="1"/>
          <p:nvPr>
            <p:ph type="title"/>
          </p:nvPr>
        </p:nvSpPr>
        <p:spPr>
          <a:xfrm>
            <a:off x="628650" y="1305375"/>
            <a:ext cx="7886700" cy="30390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1800"/>
              <a:buNone/>
            </a:pPr>
            <a:r>
              <a:rPr lang="en-US" sz="3600"/>
              <a:t>Deciding Between Admissions Offers?</a:t>
            </a:r>
            <a:endParaRPr sz="3600"/>
          </a:p>
          <a:p>
            <a:pPr indent="0" lvl="0" marL="0" rtl="0" algn="ctr">
              <a:lnSpc>
                <a:spcPct val="90000"/>
              </a:lnSpc>
              <a:spcBef>
                <a:spcPts val="0"/>
              </a:spcBef>
              <a:spcAft>
                <a:spcPts val="0"/>
              </a:spcAft>
              <a:buClr>
                <a:schemeClr val="dk1"/>
              </a:buClr>
              <a:buSzPts val="1800"/>
              <a:buNone/>
            </a:pPr>
            <a:r>
              <a:t/>
            </a:r>
            <a:endParaRPr sz="3600"/>
          </a:p>
          <a:p>
            <a:pPr indent="0" lvl="0" marL="0" rtl="0" algn="ctr">
              <a:spcBef>
                <a:spcPts val="0"/>
              </a:spcBef>
              <a:spcAft>
                <a:spcPts val="0"/>
              </a:spcAft>
              <a:buClr>
                <a:schemeClr val="dk1"/>
              </a:buClr>
              <a:buSzPts val="1100"/>
              <a:buFont typeface="Arial"/>
              <a:buNone/>
            </a:pPr>
            <a:r>
              <a:rPr b="0" lang="en-US" sz="3600"/>
              <a:t>You should go on campus visits before making a decision…..</a:t>
            </a:r>
            <a:endParaRPr b="0" sz="3600"/>
          </a:p>
          <a:p>
            <a:pPr indent="0" lvl="0" marL="0" rtl="0" algn="ctr">
              <a:lnSpc>
                <a:spcPct val="90000"/>
              </a:lnSpc>
              <a:spcBef>
                <a:spcPts val="0"/>
              </a:spcBef>
              <a:spcAft>
                <a:spcPts val="0"/>
              </a:spcAft>
              <a:buClr>
                <a:schemeClr val="dk1"/>
              </a:buClr>
              <a:buSzPts val="1800"/>
              <a:buNone/>
            </a:pPr>
            <a:r>
              <a:t/>
            </a:r>
            <a:endParaRPr sz="3600"/>
          </a:p>
          <a:p>
            <a:pPr indent="0" lvl="0" marL="0" rtl="0" algn="ctr">
              <a:lnSpc>
                <a:spcPct val="90000"/>
              </a:lnSpc>
              <a:spcBef>
                <a:spcPts val="0"/>
              </a:spcBef>
              <a:spcAft>
                <a:spcPts val="0"/>
              </a:spcAft>
              <a:buClr>
                <a:schemeClr val="dk1"/>
              </a:buClr>
              <a:buSzPts val="1800"/>
              <a:buNone/>
            </a:pPr>
            <a:r>
              <a:t/>
            </a:r>
            <a:endParaRPr/>
          </a:p>
        </p:txBody>
      </p:sp>
      <p:sp>
        <p:nvSpPr>
          <p:cNvPr id="331" name="Google Shape;331;p39"/>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5" name="Shape 335"/>
        <p:cNvGrpSpPr/>
        <p:nvPr/>
      </p:nvGrpSpPr>
      <p:grpSpPr>
        <a:xfrm>
          <a:off x="0" y="0"/>
          <a:ext cx="0" cy="0"/>
          <a:chOff x="0" y="0"/>
          <a:chExt cx="0" cy="0"/>
        </a:xfrm>
      </p:grpSpPr>
      <p:sp>
        <p:nvSpPr>
          <p:cNvPr id="336" name="Google Shape;336;p40"/>
          <p:cNvSpPr txBox="1"/>
          <p:nvPr>
            <p:ph type="title"/>
          </p:nvPr>
        </p:nvSpPr>
        <p:spPr>
          <a:xfrm>
            <a:off x="589438" y="329863"/>
            <a:ext cx="7886700" cy="9939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2000"/>
              <a:buNone/>
            </a:pPr>
            <a:r>
              <a:rPr lang="en-US" sz="2800">
                <a:solidFill>
                  <a:schemeClr val="dk1"/>
                </a:solidFill>
                <a:latin typeface="Arial"/>
                <a:ea typeface="Arial"/>
                <a:cs typeface="Arial"/>
                <a:sym typeface="Arial"/>
              </a:rPr>
              <a:t>Campus Visits</a:t>
            </a:r>
            <a:br>
              <a:rPr lang="en-US" sz="2800">
                <a:solidFill>
                  <a:schemeClr val="dk1"/>
                </a:solidFill>
                <a:latin typeface="Arial"/>
                <a:ea typeface="Arial"/>
                <a:cs typeface="Arial"/>
                <a:sym typeface="Arial"/>
              </a:rPr>
            </a:br>
            <a:r>
              <a:rPr lang="en-US" sz="2800">
                <a:solidFill>
                  <a:schemeClr val="dk1"/>
                </a:solidFill>
                <a:latin typeface="Arial"/>
                <a:ea typeface="Arial"/>
                <a:cs typeface="Arial"/>
                <a:sym typeface="Arial"/>
              </a:rPr>
              <a:t>(Winter/early Spring semester)</a:t>
            </a:r>
            <a:br>
              <a:rPr lang="en-US" sz="2800">
                <a:solidFill>
                  <a:schemeClr val="dk1"/>
                </a:solidFill>
                <a:latin typeface="Arial"/>
                <a:ea typeface="Arial"/>
                <a:cs typeface="Arial"/>
                <a:sym typeface="Arial"/>
              </a:rPr>
            </a:br>
            <a:endParaRPr sz="2800">
              <a:solidFill>
                <a:schemeClr val="dk1"/>
              </a:solidFill>
              <a:latin typeface="Arial"/>
              <a:ea typeface="Arial"/>
              <a:cs typeface="Arial"/>
              <a:sym typeface="Arial"/>
            </a:endParaRPr>
          </a:p>
        </p:txBody>
      </p:sp>
      <p:sp>
        <p:nvSpPr>
          <p:cNvPr id="337" name="Google Shape;337;p40"/>
          <p:cNvSpPr txBox="1"/>
          <p:nvPr>
            <p:ph idx="1" type="body"/>
          </p:nvPr>
        </p:nvSpPr>
        <p:spPr>
          <a:xfrm>
            <a:off x="209273" y="1015964"/>
            <a:ext cx="3868800" cy="745200"/>
          </a:xfrm>
          <a:prstGeom prst="rect">
            <a:avLst/>
          </a:prstGeom>
          <a:noFill/>
          <a:ln>
            <a:noFill/>
          </a:ln>
        </p:spPr>
        <p:txBody>
          <a:bodyPr anchorCtr="0" anchor="b" bIns="45700" lIns="91425" spcFirstLastPara="1" rIns="91425" wrap="square" tIns="45700">
            <a:normAutofit/>
          </a:bodyPr>
          <a:lstStyle/>
          <a:p>
            <a:pPr indent="-228600" lvl="0" marL="457200" rtl="0" algn="l">
              <a:lnSpc>
                <a:spcPct val="90000"/>
              </a:lnSpc>
              <a:spcBef>
                <a:spcPts val="1000"/>
              </a:spcBef>
              <a:spcAft>
                <a:spcPts val="0"/>
              </a:spcAft>
              <a:buClr>
                <a:schemeClr val="dk1"/>
              </a:buClr>
              <a:buSzPts val="2400"/>
              <a:buNone/>
            </a:pPr>
            <a:r>
              <a:rPr lang="en-US" u="sng">
                <a:solidFill>
                  <a:srgbClr val="3F3F3F"/>
                </a:solidFill>
                <a:latin typeface="Lato"/>
                <a:ea typeface="Lato"/>
                <a:cs typeface="Lato"/>
                <a:sym typeface="Lato"/>
              </a:rPr>
              <a:t>Go on Campus Visits!</a:t>
            </a:r>
            <a:br>
              <a:rPr lang="en-US" u="sng">
                <a:solidFill>
                  <a:srgbClr val="3F3F3F"/>
                </a:solidFill>
                <a:latin typeface="Lato"/>
                <a:ea typeface="Lato"/>
                <a:cs typeface="Lato"/>
                <a:sym typeface="Lato"/>
              </a:rPr>
            </a:br>
            <a:endParaRPr b="0" sz="1600">
              <a:solidFill>
                <a:srgbClr val="000000"/>
              </a:solidFill>
            </a:endParaRPr>
          </a:p>
        </p:txBody>
      </p:sp>
      <p:sp>
        <p:nvSpPr>
          <p:cNvPr id="338" name="Google Shape;338;p40"/>
          <p:cNvSpPr txBox="1"/>
          <p:nvPr>
            <p:ph idx="2" type="body"/>
          </p:nvPr>
        </p:nvSpPr>
        <p:spPr>
          <a:xfrm>
            <a:off x="34087" y="1691341"/>
            <a:ext cx="3868800" cy="3324300"/>
          </a:xfrm>
          <a:prstGeom prst="rect">
            <a:avLst/>
          </a:prstGeom>
          <a:noFill/>
          <a:ln>
            <a:noFill/>
          </a:ln>
        </p:spPr>
        <p:txBody>
          <a:bodyPr anchorCtr="0" anchor="t" bIns="45700" lIns="91425" spcFirstLastPara="1" rIns="91425" wrap="square" tIns="45700">
            <a:normAutofit fontScale="92500" lnSpcReduction="20000"/>
          </a:bodyPr>
          <a:lstStyle/>
          <a:p>
            <a:pPr indent="-328453" lvl="0" marL="457200" rtl="0" algn="l">
              <a:lnSpc>
                <a:spcPct val="100000"/>
              </a:lnSpc>
              <a:spcBef>
                <a:spcPts val="0"/>
              </a:spcBef>
              <a:spcAft>
                <a:spcPts val="0"/>
              </a:spcAft>
              <a:buClr>
                <a:srgbClr val="3F3F3F"/>
              </a:buClr>
              <a:buSzPct val="100000"/>
              <a:buChar char="●"/>
            </a:pPr>
            <a:r>
              <a:rPr lang="en-US" sz="1700">
                <a:solidFill>
                  <a:srgbClr val="3F3F3F"/>
                </a:solidFill>
              </a:rPr>
              <a:t>Many schools invite applicants for a  campus visit  (most after admission, some before admission decisions)</a:t>
            </a:r>
            <a:endParaRPr sz="1700">
              <a:solidFill>
                <a:srgbClr val="3F3F3F"/>
              </a:solidFill>
            </a:endParaRPr>
          </a:p>
          <a:p>
            <a:pPr indent="0" lvl="0" marL="457200" rtl="0" algn="l">
              <a:lnSpc>
                <a:spcPct val="100000"/>
              </a:lnSpc>
              <a:spcBef>
                <a:spcPts val="0"/>
              </a:spcBef>
              <a:spcAft>
                <a:spcPts val="0"/>
              </a:spcAft>
              <a:buSzPct val="105882"/>
              <a:buNone/>
            </a:pPr>
            <a:r>
              <a:t/>
            </a:r>
            <a:endParaRPr sz="1700">
              <a:solidFill>
                <a:srgbClr val="3F3F3F"/>
              </a:solidFill>
            </a:endParaRPr>
          </a:p>
          <a:p>
            <a:pPr indent="-328453" lvl="0" marL="457200" rtl="0" algn="l">
              <a:lnSpc>
                <a:spcPct val="100000"/>
              </a:lnSpc>
              <a:spcBef>
                <a:spcPts val="0"/>
              </a:spcBef>
              <a:spcAft>
                <a:spcPts val="0"/>
              </a:spcAft>
              <a:buClr>
                <a:srgbClr val="3F3F3F"/>
              </a:buClr>
              <a:buSzPct val="100000"/>
              <a:buChar char="●"/>
            </a:pPr>
            <a:r>
              <a:rPr lang="en-US" sz="1700">
                <a:solidFill>
                  <a:srgbClr val="3F3F3F"/>
                </a:solidFill>
              </a:rPr>
              <a:t>Make use of it (often free) and meet people and see the department!</a:t>
            </a:r>
            <a:endParaRPr sz="1700">
              <a:solidFill>
                <a:srgbClr val="3F3F3F"/>
              </a:solidFill>
            </a:endParaRPr>
          </a:p>
          <a:p>
            <a:pPr indent="0" lvl="0" marL="457200" rtl="0" algn="l">
              <a:lnSpc>
                <a:spcPct val="100000"/>
              </a:lnSpc>
              <a:spcBef>
                <a:spcPts val="0"/>
              </a:spcBef>
              <a:spcAft>
                <a:spcPts val="0"/>
              </a:spcAft>
              <a:buSzPct val="105882"/>
              <a:buNone/>
            </a:pPr>
            <a:r>
              <a:t/>
            </a:r>
            <a:endParaRPr sz="1700">
              <a:solidFill>
                <a:srgbClr val="3F3F3F"/>
              </a:solidFill>
            </a:endParaRPr>
          </a:p>
          <a:p>
            <a:pPr indent="-328453" lvl="0" marL="457200" rtl="0" algn="l">
              <a:lnSpc>
                <a:spcPct val="100000"/>
              </a:lnSpc>
              <a:spcBef>
                <a:spcPts val="0"/>
              </a:spcBef>
              <a:spcAft>
                <a:spcPts val="0"/>
              </a:spcAft>
              <a:buClr>
                <a:srgbClr val="3F3F3F"/>
              </a:buClr>
              <a:buSzPct val="100000"/>
              <a:buChar char="●"/>
            </a:pPr>
            <a:r>
              <a:rPr lang="en-US" sz="1700">
                <a:solidFill>
                  <a:srgbClr val="3F3F3F"/>
                </a:solidFill>
              </a:rPr>
              <a:t>If you get too many invitations, prioritize based on your factors. Ask your coach for guidance.</a:t>
            </a:r>
            <a:endParaRPr sz="1700">
              <a:solidFill>
                <a:srgbClr val="3F3F3F"/>
              </a:solidFill>
            </a:endParaRPr>
          </a:p>
          <a:p>
            <a:pPr indent="0" lvl="0" marL="0" rtl="0" algn="l">
              <a:lnSpc>
                <a:spcPct val="100000"/>
              </a:lnSpc>
              <a:spcBef>
                <a:spcPts val="0"/>
              </a:spcBef>
              <a:spcAft>
                <a:spcPts val="0"/>
              </a:spcAft>
              <a:buNone/>
            </a:pPr>
            <a:r>
              <a:t/>
            </a:r>
            <a:endParaRPr sz="1700">
              <a:solidFill>
                <a:srgbClr val="3F3F3F"/>
              </a:solidFill>
            </a:endParaRPr>
          </a:p>
          <a:p>
            <a:pPr indent="-328453" lvl="0" marL="457200" rtl="0" algn="l">
              <a:lnSpc>
                <a:spcPct val="100000"/>
              </a:lnSpc>
              <a:spcBef>
                <a:spcPts val="0"/>
              </a:spcBef>
              <a:spcAft>
                <a:spcPts val="0"/>
              </a:spcAft>
              <a:buClr>
                <a:srgbClr val="3F3F3F"/>
              </a:buClr>
              <a:buSzPct val="100000"/>
              <a:buChar char="●"/>
            </a:pPr>
            <a:r>
              <a:rPr lang="en-US" sz="1700">
                <a:solidFill>
                  <a:srgbClr val="3F3F3F"/>
                </a:solidFill>
              </a:rPr>
              <a:t>If you can’t make a school’s scheduled “visit day”, ask if you can visit some other time.</a:t>
            </a:r>
            <a:endParaRPr sz="1700">
              <a:solidFill>
                <a:srgbClr val="3F3F3F"/>
              </a:solidFill>
            </a:endParaRPr>
          </a:p>
          <a:p>
            <a:pPr indent="-228600" lvl="0" marL="457200" rtl="0" algn="l">
              <a:lnSpc>
                <a:spcPct val="100000"/>
              </a:lnSpc>
              <a:spcBef>
                <a:spcPts val="1000"/>
              </a:spcBef>
              <a:spcAft>
                <a:spcPts val="0"/>
              </a:spcAft>
              <a:buClr>
                <a:schemeClr val="dk1"/>
              </a:buClr>
              <a:buSzPct val="92783"/>
              <a:buNone/>
            </a:pPr>
            <a:r>
              <a:t/>
            </a:r>
            <a:endParaRPr sz="1940"/>
          </a:p>
        </p:txBody>
      </p:sp>
      <p:sp>
        <p:nvSpPr>
          <p:cNvPr id="339" name="Google Shape;339;p40"/>
          <p:cNvSpPr txBox="1"/>
          <p:nvPr>
            <p:ph idx="3" type="body"/>
          </p:nvPr>
        </p:nvSpPr>
        <p:spPr>
          <a:xfrm>
            <a:off x="4629150" y="883959"/>
            <a:ext cx="3887700" cy="619200"/>
          </a:xfrm>
          <a:prstGeom prst="rect">
            <a:avLst/>
          </a:prstGeom>
          <a:noFill/>
          <a:ln>
            <a:noFill/>
          </a:ln>
        </p:spPr>
        <p:txBody>
          <a:bodyPr anchorCtr="0" anchor="b" bIns="45700" lIns="91425" spcFirstLastPara="1" rIns="91425" wrap="square" tIns="45700">
            <a:normAutofit/>
          </a:bodyPr>
          <a:lstStyle/>
          <a:p>
            <a:pPr indent="-228600" lvl="0" marL="457200" rtl="0" algn="l">
              <a:lnSpc>
                <a:spcPct val="80000"/>
              </a:lnSpc>
              <a:spcBef>
                <a:spcPts val="1000"/>
              </a:spcBef>
              <a:spcAft>
                <a:spcPts val="0"/>
              </a:spcAft>
              <a:buClr>
                <a:schemeClr val="dk1"/>
              </a:buClr>
              <a:buSzPts val="2400"/>
              <a:buNone/>
            </a:pPr>
            <a:r>
              <a:rPr lang="en-US" u="sng">
                <a:solidFill>
                  <a:srgbClr val="3F3F3F"/>
                </a:solidFill>
                <a:latin typeface="Lato"/>
                <a:ea typeface="Lato"/>
                <a:cs typeface="Lato"/>
                <a:sym typeface="Lato"/>
              </a:rPr>
              <a:t>Campus Visit Checklist</a:t>
            </a:r>
            <a:endParaRPr b="0" sz="1600">
              <a:solidFill>
                <a:srgbClr val="000000"/>
              </a:solidFill>
            </a:endParaRPr>
          </a:p>
        </p:txBody>
      </p:sp>
      <p:sp>
        <p:nvSpPr>
          <p:cNvPr id="340" name="Google Shape;340;p40"/>
          <p:cNvSpPr txBox="1"/>
          <p:nvPr>
            <p:ph idx="4" type="body"/>
          </p:nvPr>
        </p:nvSpPr>
        <p:spPr>
          <a:xfrm>
            <a:off x="4629150" y="1879600"/>
            <a:ext cx="3887700" cy="2762400"/>
          </a:xfrm>
          <a:prstGeom prst="rect">
            <a:avLst/>
          </a:prstGeom>
          <a:noFill/>
          <a:ln>
            <a:noFill/>
          </a:ln>
        </p:spPr>
        <p:txBody>
          <a:bodyPr anchorCtr="0" anchor="t" bIns="45700" lIns="91425" spcFirstLastPara="1" rIns="91425" wrap="square" tIns="45700">
            <a:normAutofit/>
          </a:bodyPr>
          <a:lstStyle/>
          <a:p>
            <a:pPr indent="0" lvl="0" marL="114300" rtl="0" algn="l">
              <a:lnSpc>
                <a:spcPct val="90000"/>
              </a:lnSpc>
              <a:spcBef>
                <a:spcPts val="1000"/>
              </a:spcBef>
              <a:spcAft>
                <a:spcPts val="0"/>
              </a:spcAft>
              <a:buSzPts val="1800"/>
              <a:buNone/>
            </a:pPr>
            <a:r>
              <a:rPr lang="en-US"/>
              <a:t> </a:t>
            </a:r>
            <a:endParaRPr/>
          </a:p>
        </p:txBody>
      </p:sp>
      <p:sp>
        <p:nvSpPr>
          <p:cNvPr id="341" name="Google Shape;341;p40"/>
          <p:cNvSpPr/>
          <p:nvPr/>
        </p:nvSpPr>
        <p:spPr>
          <a:xfrm>
            <a:off x="5223754" y="3941733"/>
            <a:ext cx="210600" cy="210600"/>
          </a:xfrm>
          <a:custGeom>
            <a:rect b="b" l="l" r="r" t="t"/>
            <a:pathLst>
              <a:path extrusionOk="0" h="3240000" w="3240000">
                <a:moveTo>
                  <a:pt x="415456" y="380544"/>
                </a:moveTo>
                <a:lnTo>
                  <a:pt x="415456" y="385333"/>
                </a:lnTo>
                <a:lnTo>
                  <a:pt x="385333" y="385333"/>
                </a:lnTo>
                <a:lnTo>
                  <a:pt x="385333" y="2854667"/>
                </a:lnTo>
                <a:lnTo>
                  <a:pt x="1529120" y="2854667"/>
                </a:lnTo>
                <a:cubicBezTo>
                  <a:pt x="1267123" y="2430711"/>
                  <a:pt x="997530" y="1721825"/>
                  <a:pt x="436017" y="1672600"/>
                </a:cubicBezTo>
                <a:lnTo>
                  <a:pt x="600235" y="1185112"/>
                </a:lnTo>
                <a:cubicBezTo>
                  <a:pt x="1132790" y="1359573"/>
                  <a:pt x="1278822" y="1550851"/>
                  <a:pt x="1544730" y="1923929"/>
                </a:cubicBezTo>
                <a:cubicBezTo>
                  <a:pt x="1789452" y="1379400"/>
                  <a:pt x="1927092" y="1088696"/>
                  <a:pt x="2233403" y="596568"/>
                </a:cubicBezTo>
                <a:lnTo>
                  <a:pt x="2770666" y="596568"/>
                </a:lnTo>
                <a:cubicBezTo>
                  <a:pt x="2331495" y="1220469"/>
                  <a:pt x="1907612" y="2113878"/>
                  <a:pt x="1578489" y="2854667"/>
                </a:cubicBezTo>
                <a:lnTo>
                  <a:pt x="2854667" y="2854667"/>
                </a:lnTo>
                <a:lnTo>
                  <a:pt x="2854667" y="596568"/>
                </a:lnTo>
                <a:lnTo>
                  <a:pt x="2858395" y="596568"/>
                </a:lnTo>
                <a:lnTo>
                  <a:pt x="2858395" y="380544"/>
                </a:lnTo>
                <a:close/>
                <a:moveTo>
                  <a:pt x="0" y="0"/>
                </a:moveTo>
                <a:lnTo>
                  <a:pt x="3240000" y="0"/>
                </a:lnTo>
                <a:lnTo>
                  <a:pt x="3240000" y="3240000"/>
                </a:lnTo>
                <a:lnTo>
                  <a:pt x="0" y="3240000"/>
                </a:lnTo>
                <a:close/>
              </a:path>
            </a:pathLst>
          </a:cu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grpSp>
        <p:nvGrpSpPr>
          <p:cNvPr id="342" name="Google Shape;342;p40"/>
          <p:cNvGrpSpPr/>
          <p:nvPr/>
        </p:nvGrpSpPr>
        <p:grpSpPr>
          <a:xfrm>
            <a:off x="4632307" y="1542462"/>
            <a:ext cx="448800" cy="449700"/>
            <a:chOff x="5300392" y="2557619"/>
            <a:chExt cx="448800" cy="449700"/>
          </a:xfrm>
        </p:grpSpPr>
        <p:sp>
          <p:nvSpPr>
            <p:cNvPr id="343" name="Google Shape;343;p40"/>
            <p:cNvSpPr/>
            <p:nvPr/>
          </p:nvSpPr>
          <p:spPr>
            <a:xfrm>
              <a:off x="5300392" y="2557619"/>
              <a:ext cx="448800" cy="449700"/>
            </a:xfrm>
            <a:prstGeom prst="ellipse">
              <a:avLst/>
            </a:prstGeom>
            <a:solidFill>
              <a:srgbClr val="1EBBB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344" name="Google Shape;344;p40"/>
            <p:cNvSpPr/>
            <p:nvPr/>
          </p:nvSpPr>
          <p:spPr>
            <a:xfrm>
              <a:off x="5418307" y="2673358"/>
              <a:ext cx="210600" cy="210600"/>
            </a:xfrm>
            <a:custGeom>
              <a:rect b="b" l="l" r="r" t="t"/>
              <a:pathLst>
                <a:path extrusionOk="0" h="3240000" w="3240000">
                  <a:moveTo>
                    <a:pt x="415456" y="380544"/>
                  </a:moveTo>
                  <a:lnTo>
                    <a:pt x="415456" y="385333"/>
                  </a:lnTo>
                  <a:lnTo>
                    <a:pt x="385333" y="385333"/>
                  </a:lnTo>
                  <a:lnTo>
                    <a:pt x="385333" y="2854667"/>
                  </a:lnTo>
                  <a:lnTo>
                    <a:pt x="1529120" y="2854667"/>
                  </a:lnTo>
                  <a:cubicBezTo>
                    <a:pt x="1267123" y="2430711"/>
                    <a:pt x="997530" y="1721825"/>
                    <a:pt x="436017" y="1672600"/>
                  </a:cubicBezTo>
                  <a:lnTo>
                    <a:pt x="600235" y="1185112"/>
                  </a:lnTo>
                  <a:cubicBezTo>
                    <a:pt x="1132790" y="1359573"/>
                    <a:pt x="1278822" y="1550851"/>
                    <a:pt x="1544730" y="1923929"/>
                  </a:cubicBezTo>
                  <a:cubicBezTo>
                    <a:pt x="1789452" y="1379400"/>
                    <a:pt x="1927092" y="1088696"/>
                    <a:pt x="2233403" y="596568"/>
                  </a:cubicBezTo>
                  <a:lnTo>
                    <a:pt x="2770666" y="596568"/>
                  </a:lnTo>
                  <a:cubicBezTo>
                    <a:pt x="2331495" y="1220469"/>
                    <a:pt x="1907612" y="2113878"/>
                    <a:pt x="1578489" y="2854667"/>
                  </a:cubicBezTo>
                  <a:lnTo>
                    <a:pt x="2854667" y="2854667"/>
                  </a:lnTo>
                  <a:lnTo>
                    <a:pt x="2854667" y="596568"/>
                  </a:lnTo>
                  <a:lnTo>
                    <a:pt x="2858395" y="596568"/>
                  </a:lnTo>
                  <a:lnTo>
                    <a:pt x="2858395" y="380544"/>
                  </a:lnTo>
                  <a:close/>
                  <a:moveTo>
                    <a:pt x="0" y="0"/>
                  </a:moveTo>
                  <a:lnTo>
                    <a:pt x="3240000" y="0"/>
                  </a:lnTo>
                  <a:lnTo>
                    <a:pt x="3240000" y="3240000"/>
                  </a:lnTo>
                  <a:lnTo>
                    <a:pt x="0" y="3240000"/>
                  </a:lnTo>
                  <a:close/>
                </a:path>
              </a:pathLst>
            </a:cu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grpSp>
      <p:sp>
        <p:nvSpPr>
          <p:cNvPr id="345" name="Google Shape;345;p40"/>
          <p:cNvSpPr txBox="1"/>
          <p:nvPr/>
        </p:nvSpPr>
        <p:spPr>
          <a:xfrm>
            <a:off x="5200004" y="1502500"/>
            <a:ext cx="3285900" cy="523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0" lang="en-US" sz="1600" u="none" cap="none" strike="noStrike">
                <a:solidFill>
                  <a:srgbClr val="3F3F3F"/>
                </a:solidFill>
                <a:latin typeface="Arial"/>
                <a:ea typeface="Arial"/>
                <a:cs typeface="Arial"/>
                <a:sym typeface="Arial"/>
              </a:rPr>
              <a:t>Book your accommodations through the university (if possible)</a:t>
            </a:r>
            <a:endParaRPr b="0" i="0" sz="1600" u="none" cap="none" strike="noStrike">
              <a:solidFill>
                <a:srgbClr val="000000"/>
              </a:solidFill>
              <a:latin typeface="Arial"/>
              <a:ea typeface="Arial"/>
              <a:cs typeface="Arial"/>
              <a:sym typeface="Arial"/>
            </a:endParaRPr>
          </a:p>
        </p:txBody>
      </p:sp>
      <p:grpSp>
        <p:nvGrpSpPr>
          <p:cNvPr id="346" name="Google Shape;346;p40"/>
          <p:cNvGrpSpPr/>
          <p:nvPr/>
        </p:nvGrpSpPr>
        <p:grpSpPr>
          <a:xfrm>
            <a:off x="4637885" y="2210696"/>
            <a:ext cx="448800" cy="449700"/>
            <a:chOff x="5300392" y="2557619"/>
            <a:chExt cx="448800" cy="449700"/>
          </a:xfrm>
        </p:grpSpPr>
        <p:sp>
          <p:nvSpPr>
            <p:cNvPr id="347" name="Google Shape;347;p40"/>
            <p:cNvSpPr/>
            <p:nvPr/>
          </p:nvSpPr>
          <p:spPr>
            <a:xfrm>
              <a:off x="5300392" y="2557619"/>
              <a:ext cx="448800" cy="449700"/>
            </a:xfrm>
            <a:prstGeom prst="ellipse">
              <a:avLst/>
            </a:prstGeom>
            <a:solidFill>
              <a:srgbClr val="FFB85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348" name="Google Shape;348;p40"/>
            <p:cNvSpPr/>
            <p:nvPr/>
          </p:nvSpPr>
          <p:spPr>
            <a:xfrm>
              <a:off x="5418307" y="2673358"/>
              <a:ext cx="210600" cy="210600"/>
            </a:xfrm>
            <a:custGeom>
              <a:rect b="b" l="l" r="r" t="t"/>
              <a:pathLst>
                <a:path extrusionOk="0" h="3240000" w="3240000">
                  <a:moveTo>
                    <a:pt x="415456" y="380544"/>
                  </a:moveTo>
                  <a:lnTo>
                    <a:pt x="415456" y="385333"/>
                  </a:lnTo>
                  <a:lnTo>
                    <a:pt x="385333" y="385333"/>
                  </a:lnTo>
                  <a:lnTo>
                    <a:pt x="385333" y="2854667"/>
                  </a:lnTo>
                  <a:lnTo>
                    <a:pt x="1529120" y="2854667"/>
                  </a:lnTo>
                  <a:cubicBezTo>
                    <a:pt x="1267123" y="2430711"/>
                    <a:pt x="997530" y="1721825"/>
                    <a:pt x="436017" y="1672600"/>
                  </a:cubicBezTo>
                  <a:lnTo>
                    <a:pt x="600235" y="1185112"/>
                  </a:lnTo>
                  <a:cubicBezTo>
                    <a:pt x="1132790" y="1359573"/>
                    <a:pt x="1278822" y="1550851"/>
                    <a:pt x="1544730" y="1923929"/>
                  </a:cubicBezTo>
                  <a:cubicBezTo>
                    <a:pt x="1789452" y="1379400"/>
                    <a:pt x="1927092" y="1088696"/>
                    <a:pt x="2233403" y="596568"/>
                  </a:cubicBezTo>
                  <a:lnTo>
                    <a:pt x="2770666" y="596568"/>
                  </a:lnTo>
                  <a:cubicBezTo>
                    <a:pt x="2331495" y="1220469"/>
                    <a:pt x="1907612" y="2113878"/>
                    <a:pt x="1578489" y="2854667"/>
                  </a:cubicBezTo>
                  <a:lnTo>
                    <a:pt x="2854667" y="2854667"/>
                  </a:lnTo>
                  <a:lnTo>
                    <a:pt x="2854667" y="596568"/>
                  </a:lnTo>
                  <a:lnTo>
                    <a:pt x="2858395" y="596568"/>
                  </a:lnTo>
                  <a:lnTo>
                    <a:pt x="2858395" y="380544"/>
                  </a:lnTo>
                  <a:close/>
                  <a:moveTo>
                    <a:pt x="0" y="0"/>
                  </a:moveTo>
                  <a:lnTo>
                    <a:pt x="3240000" y="0"/>
                  </a:lnTo>
                  <a:lnTo>
                    <a:pt x="3240000" y="3240000"/>
                  </a:lnTo>
                  <a:lnTo>
                    <a:pt x="0" y="3240000"/>
                  </a:lnTo>
                  <a:close/>
                </a:path>
              </a:pathLst>
            </a:cu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grpSp>
      <p:sp>
        <p:nvSpPr>
          <p:cNvPr id="349" name="Google Shape;349;p40"/>
          <p:cNvSpPr txBox="1"/>
          <p:nvPr/>
        </p:nvSpPr>
        <p:spPr>
          <a:xfrm>
            <a:off x="5190251" y="2132252"/>
            <a:ext cx="3285900" cy="7386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0" lang="en-US" sz="1600" u="none" cap="none" strike="noStrike">
                <a:solidFill>
                  <a:srgbClr val="3F3F3F"/>
                </a:solidFill>
                <a:latin typeface="Arial"/>
                <a:ea typeface="Arial"/>
                <a:cs typeface="Arial"/>
                <a:sym typeface="Arial"/>
              </a:rPr>
              <a:t>Set up meetings with faculty and grad student staff</a:t>
            </a:r>
            <a:endParaRPr b="0" i="0" sz="1600" u="none" cap="none" strike="noStrike">
              <a:solidFill>
                <a:srgbClr val="000000"/>
              </a:solidFill>
              <a:latin typeface="Arial"/>
              <a:ea typeface="Arial"/>
              <a:cs typeface="Arial"/>
              <a:sym typeface="Arial"/>
            </a:endParaRPr>
          </a:p>
        </p:txBody>
      </p:sp>
      <p:grpSp>
        <p:nvGrpSpPr>
          <p:cNvPr id="350" name="Google Shape;350;p40"/>
          <p:cNvGrpSpPr/>
          <p:nvPr/>
        </p:nvGrpSpPr>
        <p:grpSpPr>
          <a:xfrm>
            <a:off x="4632307" y="2878930"/>
            <a:ext cx="448800" cy="449700"/>
            <a:chOff x="5300392" y="2557619"/>
            <a:chExt cx="448800" cy="449700"/>
          </a:xfrm>
        </p:grpSpPr>
        <p:sp>
          <p:nvSpPr>
            <p:cNvPr id="351" name="Google Shape;351;p40"/>
            <p:cNvSpPr/>
            <p:nvPr/>
          </p:nvSpPr>
          <p:spPr>
            <a:xfrm>
              <a:off x="5300392" y="2557619"/>
              <a:ext cx="448800" cy="449700"/>
            </a:xfrm>
            <a:prstGeom prst="ellipse">
              <a:avLst/>
            </a:prstGeom>
            <a:solidFill>
              <a:srgbClr val="1DBBB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352" name="Google Shape;352;p40"/>
            <p:cNvSpPr/>
            <p:nvPr/>
          </p:nvSpPr>
          <p:spPr>
            <a:xfrm>
              <a:off x="5418307" y="2673358"/>
              <a:ext cx="210600" cy="210600"/>
            </a:xfrm>
            <a:custGeom>
              <a:rect b="b" l="l" r="r" t="t"/>
              <a:pathLst>
                <a:path extrusionOk="0" h="3240000" w="3240000">
                  <a:moveTo>
                    <a:pt x="415456" y="380544"/>
                  </a:moveTo>
                  <a:lnTo>
                    <a:pt x="415456" y="385333"/>
                  </a:lnTo>
                  <a:lnTo>
                    <a:pt x="385333" y="385333"/>
                  </a:lnTo>
                  <a:lnTo>
                    <a:pt x="385333" y="2854667"/>
                  </a:lnTo>
                  <a:lnTo>
                    <a:pt x="1529120" y="2854667"/>
                  </a:lnTo>
                  <a:cubicBezTo>
                    <a:pt x="1267123" y="2430711"/>
                    <a:pt x="997530" y="1721825"/>
                    <a:pt x="436017" y="1672600"/>
                  </a:cubicBezTo>
                  <a:lnTo>
                    <a:pt x="600235" y="1185112"/>
                  </a:lnTo>
                  <a:cubicBezTo>
                    <a:pt x="1132790" y="1359573"/>
                    <a:pt x="1278822" y="1550851"/>
                    <a:pt x="1544730" y="1923929"/>
                  </a:cubicBezTo>
                  <a:cubicBezTo>
                    <a:pt x="1789452" y="1379400"/>
                    <a:pt x="1927092" y="1088696"/>
                    <a:pt x="2233403" y="596568"/>
                  </a:cubicBezTo>
                  <a:lnTo>
                    <a:pt x="2770666" y="596568"/>
                  </a:lnTo>
                  <a:cubicBezTo>
                    <a:pt x="2331495" y="1220469"/>
                    <a:pt x="1907612" y="2113878"/>
                    <a:pt x="1578489" y="2854667"/>
                  </a:cubicBezTo>
                  <a:lnTo>
                    <a:pt x="2854667" y="2854667"/>
                  </a:lnTo>
                  <a:lnTo>
                    <a:pt x="2854667" y="596568"/>
                  </a:lnTo>
                  <a:lnTo>
                    <a:pt x="2858395" y="596568"/>
                  </a:lnTo>
                  <a:lnTo>
                    <a:pt x="2858395" y="380544"/>
                  </a:lnTo>
                  <a:close/>
                  <a:moveTo>
                    <a:pt x="0" y="0"/>
                  </a:moveTo>
                  <a:lnTo>
                    <a:pt x="3240000" y="0"/>
                  </a:lnTo>
                  <a:lnTo>
                    <a:pt x="3240000" y="3240000"/>
                  </a:lnTo>
                  <a:lnTo>
                    <a:pt x="0" y="3240000"/>
                  </a:lnTo>
                  <a:close/>
                </a:path>
              </a:pathLst>
            </a:cu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grpSp>
      <p:sp>
        <p:nvSpPr>
          <p:cNvPr id="353" name="Google Shape;353;p40"/>
          <p:cNvSpPr txBox="1"/>
          <p:nvPr/>
        </p:nvSpPr>
        <p:spPr>
          <a:xfrm>
            <a:off x="5200004" y="2850025"/>
            <a:ext cx="3285900" cy="523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0" lang="en-US" sz="1600" u="none" cap="none" strike="noStrike">
                <a:solidFill>
                  <a:srgbClr val="3F3F3F"/>
                </a:solidFill>
                <a:latin typeface="Arial"/>
                <a:ea typeface="Arial"/>
                <a:cs typeface="Arial"/>
                <a:sym typeface="Arial"/>
              </a:rPr>
              <a:t>Ask to meet with Ph.D. students</a:t>
            </a:r>
            <a:endParaRPr b="0" i="0" sz="1600" u="none" cap="none" strike="noStrike">
              <a:solidFill>
                <a:srgbClr val="000000"/>
              </a:solidFill>
              <a:latin typeface="Arial"/>
              <a:ea typeface="Arial"/>
              <a:cs typeface="Arial"/>
              <a:sym typeface="Arial"/>
            </a:endParaRPr>
          </a:p>
        </p:txBody>
      </p:sp>
      <p:grpSp>
        <p:nvGrpSpPr>
          <p:cNvPr id="354" name="Google Shape;354;p40"/>
          <p:cNvGrpSpPr/>
          <p:nvPr/>
        </p:nvGrpSpPr>
        <p:grpSpPr>
          <a:xfrm>
            <a:off x="4631809" y="3493376"/>
            <a:ext cx="448800" cy="449700"/>
            <a:chOff x="5300392" y="2557619"/>
            <a:chExt cx="448800" cy="449700"/>
          </a:xfrm>
        </p:grpSpPr>
        <p:sp>
          <p:nvSpPr>
            <p:cNvPr id="355" name="Google Shape;355;p40"/>
            <p:cNvSpPr/>
            <p:nvPr/>
          </p:nvSpPr>
          <p:spPr>
            <a:xfrm>
              <a:off x="5300392" y="2557619"/>
              <a:ext cx="448800" cy="449700"/>
            </a:xfrm>
            <a:prstGeom prst="ellipse">
              <a:avLst/>
            </a:prstGeom>
            <a:solidFill>
              <a:srgbClr val="FFB85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356" name="Google Shape;356;p40"/>
            <p:cNvSpPr/>
            <p:nvPr/>
          </p:nvSpPr>
          <p:spPr>
            <a:xfrm>
              <a:off x="5418307" y="2673358"/>
              <a:ext cx="210600" cy="210600"/>
            </a:xfrm>
            <a:custGeom>
              <a:rect b="b" l="l" r="r" t="t"/>
              <a:pathLst>
                <a:path extrusionOk="0" h="3240000" w="3240000">
                  <a:moveTo>
                    <a:pt x="415456" y="380544"/>
                  </a:moveTo>
                  <a:lnTo>
                    <a:pt x="415456" y="385333"/>
                  </a:lnTo>
                  <a:lnTo>
                    <a:pt x="385333" y="385333"/>
                  </a:lnTo>
                  <a:lnTo>
                    <a:pt x="385333" y="2854667"/>
                  </a:lnTo>
                  <a:lnTo>
                    <a:pt x="1529120" y="2854667"/>
                  </a:lnTo>
                  <a:cubicBezTo>
                    <a:pt x="1267123" y="2430711"/>
                    <a:pt x="997530" y="1721825"/>
                    <a:pt x="436017" y="1672600"/>
                  </a:cubicBezTo>
                  <a:lnTo>
                    <a:pt x="600235" y="1185112"/>
                  </a:lnTo>
                  <a:cubicBezTo>
                    <a:pt x="1132790" y="1359573"/>
                    <a:pt x="1278822" y="1550851"/>
                    <a:pt x="1544730" y="1923929"/>
                  </a:cubicBezTo>
                  <a:cubicBezTo>
                    <a:pt x="1789452" y="1379400"/>
                    <a:pt x="1927092" y="1088696"/>
                    <a:pt x="2233403" y="596568"/>
                  </a:cubicBezTo>
                  <a:lnTo>
                    <a:pt x="2770666" y="596568"/>
                  </a:lnTo>
                  <a:cubicBezTo>
                    <a:pt x="2331495" y="1220469"/>
                    <a:pt x="1907612" y="2113878"/>
                    <a:pt x="1578489" y="2854667"/>
                  </a:cubicBezTo>
                  <a:lnTo>
                    <a:pt x="2854667" y="2854667"/>
                  </a:lnTo>
                  <a:lnTo>
                    <a:pt x="2854667" y="596568"/>
                  </a:lnTo>
                  <a:lnTo>
                    <a:pt x="2858395" y="596568"/>
                  </a:lnTo>
                  <a:lnTo>
                    <a:pt x="2858395" y="380544"/>
                  </a:lnTo>
                  <a:close/>
                  <a:moveTo>
                    <a:pt x="0" y="0"/>
                  </a:moveTo>
                  <a:lnTo>
                    <a:pt x="3240000" y="0"/>
                  </a:lnTo>
                  <a:lnTo>
                    <a:pt x="3240000" y="3240000"/>
                  </a:lnTo>
                  <a:lnTo>
                    <a:pt x="0" y="3240000"/>
                  </a:lnTo>
                  <a:close/>
                </a:path>
              </a:pathLst>
            </a:cu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grpSp>
      <p:sp>
        <p:nvSpPr>
          <p:cNvPr id="357" name="Google Shape;357;p40"/>
          <p:cNvSpPr txBox="1"/>
          <p:nvPr/>
        </p:nvSpPr>
        <p:spPr>
          <a:xfrm>
            <a:off x="5200003" y="3414311"/>
            <a:ext cx="3640800" cy="523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0" lang="en-US" sz="1600" u="none" cap="none" strike="noStrike">
                <a:solidFill>
                  <a:srgbClr val="3F3F3F"/>
                </a:solidFill>
                <a:latin typeface="Arial"/>
                <a:ea typeface="Arial"/>
                <a:cs typeface="Arial"/>
                <a:sym typeface="Arial"/>
              </a:rPr>
              <a:t>If you have special needs, meet with the appropriate campus office</a:t>
            </a:r>
            <a:endParaRPr b="0" i="0" sz="1600" u="none" cap="none" strike="noStrike">
              <a:solidFill>
                <a:srgbClr val="000000"/>
              </a:solidFill>
              <a:latin typeface="Arial"/>
              <a:ea typeface="Arial"/>
              <a:cs typeface="Arial"/>
              <a:sym typeface="Arial"/>
            </a:endParaRPr>
          </a:p>
        </p:txBody>
      </p:sp>
      <p:grpSp>
        <p:nvGrpSpPr>
          <p:cNvPr id="358" name="Google Shape;358;p40"/>
          <p:cNvGrpSpPr/>
          <p:nvPr/>
        </p:nvGrpSpPr>
        <p:grpSpPr>
          <a:xfrm>
            <a:off x="4637884" y="4103218"/>
            <a:ext cx="448800" cy="449700"/>
            <a:chOff x="5300392" y="2557619"/>
            <a:chExt cx="448800" cy="449700"/>
          </a:xfrm>
        </p:grpSpPr>
        <p:sp>
          <p:nvSpPr>
            <p:cNvPr id="359" name="Google Shape;359;p40"/>
            <p:cNvSpPr/>
            <p:nvPr/>
          </p:nvSpPr>
          <p:spPr>
            <a:xfrm>
              <a:off x="5300392" y="2557619"/>
              <a:ext cx="448800" cy="449700"/>
            </a:xfrm>
            <a:prstGeom prst="ellipse">
              <a:avLst/>
            </a:prstGeom>
            <a:solidFill>
              <a:srgbClr val="1DBBB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360" name="Google Shape;360;p40"/>
            <p:cNvSpPr/>
            <p:nvPr/>
          </p:nvSpPr>
          <p:spPr>
            <a:xfrm>
              <a:off x="5418307" y="2673358"/>
              <a:ext cx="210600" cy="210600"/>
            </a:xfrm>
            <a:custGeom>
              <a:rect b="b" l="l" r="r" t="t"/>
              <a:pathLst>
                <a:path extrusionOk="0" h="3240000" w="3240000">
                  <a:moveTo>
                    <a:pt x="415456" y="380544"/>
                  </a:moveTo>
                  <a:lnTo>
                    <a:pt x="415456" y="385333"/>
                  </a:lnTo>
                  <a:lnTo>
                    <a:pt x="385333" y="385333"/>
                  </a:lnTo>
                  <a:lnTo>
                    <a:pt x="385333" y="2854667"/>
                  </a:lnTo>
                  <a:lnTo>
                    <a:pt x="1529120" y="2854667"/>
                  </a:lnTo>
                  <a:cubicBezTo>
                    <a:pt x="1267123" y="2430711"/>
                    <a:pt x="997530" y="1721825"/>
                    <a:pt x="436017" y="1672600"/>
                  </a:cubicBezTo>
                  <a:lnTo>
                    <a:pt x="600235" y="1185112"/>
                  </a:lnTo>
                  <a:cubicBezTo>
                    <a:pt x="1132790" y="1359573"/>
                    <a:pt x="1278822" y="1550851"/>
                    <a:pt x="1544730" y="1923929"/>
                  </a:cubicBezTo>
                  <a:cubicBezTo>
                    <a:pt x="1789452" y="1379400"/>
                    <a:pt x="1927092" y="1088696"/>
                    <a:pt x="2233403" y="596568"/>
                  </a:cubicBezTo>
                  <a:lnTo>
                    <a:pt x="2770666" y="596568"/>
                  </a:lnTo>
                  <a:cubicBezTo>
                    <a:pt x="2331495" y="1220469"/>
                    <a:pt x="1907612" y="2113878"/>
                    <a:pt x="1578489" y="2854667"/>
                  </a:cubicBezTo>
                  <a:lnTo>
                    <a:pt x="2854667" y="2854667"/>
                  </a:lnTo>
                  <a:lnTo>
                    <a:pt x="2854667" y="596568"/>
                  </a:lnTo>
                  <a:lnTo>
                    <a:pt x="2858395" y="596568"/>
                  </a:lnTo>
                  <a:lnTo>
                    <a:pt x="2858395" y="380544"/>
                  </a:lnTo>
                  <a:close/>
                  <a:moveTo>
                    <a:pt x="0" y="0"/>
                  </a:moveTo>
                  <a:lnTo>
                    <a:pt x="3240000" y="0"/>
                  </a:lnTo>
                  <a:lnTo>
                    <a:pt x="3240000" y="3240000"/>
                  </a:lnTo>
                  <a:lnTo>
                    <a:pt x="0" y="3240000"/>
                  </a:lnTo>
                  <a:close/>
                </a:path>
              </a:pathLst>
            </a:cu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grpSp>
      <p:sp>
        <p:nvSpPr>
          <p:cNvPr id="361" name="Google Shape;361;p40"/>
          <p:cNvSpPr txBox="1"/>
          <p:nvPr/>
        </p:nvSpPr>
        <p:spPr>
          <a:xfrm>
            <a:off x="5200003" y="4063251"/>
            <a:ext cx="3640800" cy="805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0" lang="en-US" sz="1600" u="none" cap="none" strike="noStrike">
                <a:solidFill>
                  <a:srgbClr val="3F3F3F"/>
                </a:solidFill>
                <a:latin typeface="Arial"/>
                <a:ea typeface="Arial"/>
                <a:cs typeface="Arial"/>
                <a:sym typeface="Arial"/>
              </a:rPr>
              <a:t>Inform yourself about the department before the visit</a:t>
            </a:r>
            <a:endParaRPr b="0" i="0" sz="1600" u="none" cap="none" strike="noStrike">
              <a:solidFill>
                <a:srgbClr val="000000"/>
              </a:solidFill>
              <a:latin typeface="Arial"/>
              <a:ea typeface="Arial"/>
              <a:cs typeface="Arial"/>
              <a:sym typeface="Arial"/>
            </a:endParaRPr>
          </a:p>
        </p:txBody>
      </p:sp>
      <p:sp>
        <p:nvSpPr>
          <p:cNvPr id="362" name="Google Shape;362;p40"/>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6" name="Shape 366"/>
        <p:cNvGrpSpPr/>
        <p:nvPr/>
      </p:nvGrpSpPr>
      <p:grpSpPr>
        <a:xfrm>
          <a:off x="0" y="0"/>
          <a:ext cx="0" cy="0"/>
          <a:chOff x="0" y="0"/>
          <a:chExt cx="0" cy="0"/>
        </a:xfrm>
      </p:grpSpPr>
      <p:sp>
        <p:nvSpPr>
          <p:cNvPr id="367" name="Google Shape;367;p41"/>
          <p:cNvSpPr txBox="1"/>
          <p:nvPr>
            <p:ph type="title"/>
          </p:nvPr>
        </p:nvSpPr>
        <p:spPr>
          <a:xfrm>
            <a:off x="173350" y="355350"/>
            <a:ext cx="8704500" cy="6588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1800"/>
              <a:buNone/>
            </a:pPr>
            <a:r>
              <a:rPr lang="en-US" sz="2840"/>
              <a:t>Meetings with Faculty in your Area(s) of Interest</a:t>
            </a:r>
            <a:endParaRPr sz="2840"/>
          </a:p>
        </p:txBody>
      </p:sp>
      <p:sp>
        <p:nvSpPr>
          <p:cNvPr id="368" name="Google Shape;368;p41"/>
          <p:cNvSpPr txBox="1"/>
          <p:nvPr>
            <p:ph idx="2" type="body"/>
          </p:nvPr>
        </p:nvSpPr>
        <p:spPr>
          <a:xfrm>
            <a:off x="269350" y="1191550"/>
            <a:ext cx="8608500" cy="3618300"/>
          </a:xfrm>
          <a:prstGeom prst="rect">
            <a:avLst/>
          </a:prstGeom>
          <a:noFill/>
          <a:ln>
            <a:noFill/>
          </a:ln>
        </p:spPr>
        <p:txBody>
          <a:bodyPr anchorCtr="0" anchor="t" bIns="45700" lIns="91425" spcFirstLastPara="1" rIns="91425" wrap="square" tIns="45700">
            <a:normAutofit/>
          </a:bodyPr>
          <a:lstStyle/>
          <a:p>
            <a:pPr indent="-381000" lvl="0" marL="457200" rtl="0" algn="l">
              <a:lnSpc>
                <a:spcPct val="115000"/>
              </a:lnSpc>
              <a:spcBef>
                <a:spcPts val="1000"/>
              </a:spcBef>
              <a:spcAft>
                <a:spcPts val="0"/>
              </a:spcAft>
              <a:buSzPts val="2400"/>
              <a:buChar char="•"/>
            </a:pPr>
            <a:r>
              <a:rPr lang="en-US" sz="2400"/>
              <a:t>Explain your NSF Fellowship</a:t>
            </a:r>
            <a:endParaRPr sz="2400"/>
          </a:p>
          <a:p>
            <a:pPr indent="-381000" lvl="1" marL="914400" rtl="0" algn="l">
              <a:lnSpc>
                <a:spcPct val="115000"/>
              </a:lnSpc>
              <a:spcBef>
                <a:spcPts val="0"/>
              </a:spcBef>
              <a:spcAft>
                <a:spcPts val="0"/>
              </a:spcAft>
              <a:buSzPts val="2400"/>
              <a:buChar char="•"/>
            </a:pPr>
            <a:r>
              <a:rPr lang="en-US"/>
              <a:t>fellowship support for 3 years </a:t>
            </a:r>
            <a:endParaRPr/>
          </a:p>
          <a:p>
            <a:pPr indent="-381000" lvl="1" marL="914400" rtl="0" algn="l">
              <a:lnSpc>
                <a:spcPct val="115000"/>
              </a:lnSpc>
              <a:spcBef>
                <a:spcPts val="0"/>
              </a:spcBef>
              <a:spcAft>
                <a:spcPts val="0"/>
              </a:spcAft>
              <a:buSzPts val="2400"/>
              <a:buChar char="•"/>
            </a:pPr>
            <a:r>
              <a:rPr lang="en-US"/>
              <a:t>institution provides support for remaining 2-3 years</a:t>
            </a:r>
            <a:endParaRPr/>
          </a:p>
          <a:p>
            <a:pPr indent="-381000" lvl="0" marL="457200" rtl="0" algn="l">
              <a:lnSpc>
                <a:spcPct val="115000"/>
              </a:lnSpc>
              <a:spcBef>
                <a:spcPts val="0"/>
              </a:spcBef>
              <a:spcAft>
                <a:spcPts val="0"/>
              </a:spcAft>
              <a:buSzPts val="2400"/>
              <a:buChar char="•"/>
            </a:pPr>
            <a:r>
              <a:rPr lang="en-US" sz="2400"/>
              <a:t>What projects are in their current/near term agenda?</a:t>
            </a:r>
            <a:endParaRPr sz="2400"/>
          </a:p>
          <a:p>
            <a:pPr indent="-381000" lvl="0" marL="457200" rtl="0" algn="l">
              <a:lnSpc>
                <a:spcPct val="115000"/>
              </a:lnSpc>
              <a:spcBef>
                <a:spcPts val="0"/>
              </a:spcBef>
              <a:spcAft>
                <a:spcPts val="0"/>
              </a:spcAft>
              <a:buSzPts val="2400"/>
              <a:buChar char="•"/>
            </a:pPr>
            <a:r>
              <a:rPr lang="en-US" sz="2400"/>
              <a:t>Do they expect to be taking on new students?</a:t>
            </a:r>
            <a:endParaRPr sz="2400"/>
          </a:p>
          <a:p>
            <a:pPr indent="-381000" lvl="0" marL="457200" rtl="0" algn="l">
              <a:lnSpc>
                <a:spcPct val="115000"/>
              </a:lnSpc>
              <a:spcBef>
                <a:spcPts val="0"/>
              </a:spcBef>
              <a:spcAft>
                <a:spcPts val="0"/>
              </a:spcAft>
              <a:buSzPts val="2400"/>
              <a:buChar char="•"/>
            </a:pPr>
            <a:r>
              <a:rPr lang="en-US" sz="2400"/>
              <a:t>What is the departmental culture? </a:t>
            </a:r>
            <a:endParaRPr sz="2400"/>
          </a:p>
          <a:p>
            <a:pPr indent="0" lvl="0" marL="0" rtl="0" algn="l">
              <a:lnSpc>
                <a:spcPct val="115000"/>
              </a:lnSpc>
              <a:spcBef>
                <a:spcPts val="500"/>
              </a:spcBef>
              <a:spcAft>
                <a:spcPts val="0"/>
              </a:spcAft>
              <a:buNone/>
            </a:pPr>
            <a:r>
              <a:t/>
            </a:r>
            <a:endParaRPr sz="2400"/>
          </a:p>
        </p:txBody>
      </p:sp>
      <p:sp>
        <p:nvSpPr>
          <p:cNvPr id="369" name="Google Shape;369;p41"/>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3" name="Shape 373"/>
        <p:cNvGrpSpPr/>
        <p:nvPr/>
      </p:nvGrpSpPr>
      <p:grpSpPr>
        <a:xfrm>
          <a:off x="0" y="0"/>
          <a:ext cx="0" cy="0"/>
          <a:chOff x="0" y="0"/>
          <a:chExt cx="0" cy="0"/>
        </a:xfrm>
      </p:grpSpPr>
      <p:sp>
        <p:nvSpPr>
          <p:cNvPr id="374" name="Google Shape;374;p42"/>
          <p:cNvSpPr txBox="1"/>
          <p:nvPr>
            <p:ph type="title"/>
          </p:nvPr>
        </p:nvSpPr>
        <p:spPr>
          <a:xfrm>
            <a:off x="173350" y="355350"/>
            <a:ext cx="8704500" cy="6588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1800"/>
              <a:buNone/>
            </a:pPr>
            <a:r>
              <a:rPr lang="en-US" sz="2000"/>
              <a:t>More questions to consider asking </a:t>
            </a:r>
            <a:endParaRPr sz="2000"/>
          </a:p>
        </p:txBody>
      </p:sp>
      <p:sp>
        <p:nvSpPr>
          <p:cNvPr id="375" name="Google Shape;375;p42"/>
          <p:cNvSpPr txBox="1"/>
          <p:nvPr>
            <p:ph idx="2" type="body"/>
          </p:nvPr>
        </p:nvSpPr>
        <p:spPr>
          <a:xfrm>
            <a:off x="267750" y="922850"/>
            <a:ext cx="8650800" cy="3991500"/>
          </a:xfrm>
          <a:prstGeom prst="rect">
            <a:avLst/>
          </a:prstGeom>
          <a:noFill/>
          <a:ln>
            <a:noFill/>
          </a:ln>
        </p:spPr>
        <p:txBody>
          <a:bodyPr anchorCtr="0" anchor="t" bIns="45700" lIns="91425" spcFirstLastPara="1" rIns="91425" wrap="square" tIns="45700">
            <a:noAutofit/>
          </a:bodyPr>
          <a:lstStyle/>
          <a:p>
            <a:pPr indent="-317500" lvl="0" marL="457200" rtl="0" algn="l">
              <a:lnSpc>
                <a:spcPct val="115000"/>
              </a:lnSpc>
              <a:spcBef>
                <a:spcPts val="500"/>
              </a:spcBef>
              <a:spcAft>
                <a:spcPts val="0"/>
              </a:spcAft>
              <a:buClr>
                <a:srgbClr val="2D2D2D"/>
              </a:buClr>
              <a:buSzPts val="1400"/>
              <a:buChar char="•"/>
            </a:pPr>
            <a:r>
              <a:rPr lang="en-US" sz="1400">
                <a:solidFill>
                  <a:srgbClr val="2D2D2D"/>
                </a:solidFill>
                <a:highlight>
                  <a:srgbClr val="FFFFFF"/>
                </a:highlight>
              </a:rPr>
              <a:t>D</a:t>
            </a:r>
            <a:r>
              <a:rPr lang="en-US" sz="1500">
                <a:solidFill>
                  <a:srgbClr val="2D2D2D"/>
                </a:solidFill>
                <a:highlight>
                  <a:srgbClr val="FFFFFF"/>
                </a:highlight>
              </a:rPr>
              <a:t>o you consider yourself more of a ‘hands-on’ or ‘hands-off’ advisor?</a:t>
            </a:r>
            <a:endParaRPr sz="1500">
              <a:solidFill>
                <a:srgbClr val="2D2D2D"/>
              </a:solidFill>
              <a:highlight>
                <a:srgbClr val="FFFFFF"/>
              </a:highlight>
            </a:endParaRPr>
          </a:p>
          <a:p>
            <a:pPr indent="-323850" lvl="0" marL="457200" rtl="0" algn="l">
              <a:lnSpc>
                <a:spcPct val="115000"/>
              </a:lnSpc>
              <a:spcBef>
                <a:spcPts val="0"/>
              </a:spcBef>
              <a:spcAft>
                <a:spcPts val="0"/>
              </a:spcAft>
              <a:buClr>
                <a:srgbClr val="2D2D2D"/>
              </a:buClr>
              <a:buSzPts val="1500"/>
              <a:buChar char="•"/>
            </a:pPr>
            <a:r>
              <a:rPr lang="en-US" sz="1500">
                <a:solidFill>
                  <a:srgbClr val="2D2D2D"/>
                </a:solidFill>
                <a:highlight>
                  <a:srgbClr val="FFFFFF"/>
                </a:highlight>
              </a:rPr>
              <a:t>How is the lab structured? Are there research collaborations between students  in  your group?</a:t>
            </a:r>
            <a:endParaRPr sz="1500">
              <a:solidFill>
                <a:srgbClr val="2D2D2D"/>
              </a:solidFill>
              <a:highlight>
                <a:srgbClr val="FFFFFF"/>
              </a:highlight>
            </a:endParaRPr>
          </a:p>
          <a:p>
            <a:pPr indent="-323850" lvl="0" marL="457200" rtl="0" algn="l">
              <a:lnSpc>
                <a:spcPct val="115000"/>
              </a:lnSpc>
              <a:spcBef>
                <a:spcPts val="0"/>
              </a:spcBef>
              <a:spcAft>
                <a:spcPts val="0"/>
              </a:spcAft>
              <a:buSzPts val="1500"/>
              <a:buChar char="•"/>
            </a:pPr>
            <a:r>
              <a:rPr lang="en-US" sz="1500"/>
              <a:t>How often do you  meet your students?  Individually or in in groups? What is typically discussed? </a:t>
            </a:r>
            <a:endParaRPr sz="1500"/>
          </a:p>
          <a:p>
            <a:pPr indent="-323850" lvl="0" marL="457200" rtl="0" algn="l">
              <a:lnSpc>
                <a:spcPct val="115000"/>
              </a:lnSpc>
              <a:spcBef>
                <a:spcPts val="0"/>
              </a:spcBef>
              <a:spcAft>
                <a:spcPts val="0"/>
              </a:spcAft>
              <a:buClr>
                <a:srgbClr val="2D2D2D"/>
              </a:buClr>
              <a:buSzPts val="1500"/>
              <a:buChar char="•"/>
            </a:pPr>
            <a:r>
              <a:rPr lang="en-US" sz="1500">
                <a:solidFill>
                  <a:srgbClr val="2D2D2D"/>
                </a:solidFill>
                <a:highlight>
                  <a:srgbClr val="FFFFFF"/>
                </a:highlight>
              </a:rPr>
              <a:t>What progress do you generally expect from a student in the course of a semester?</a:t>
            </a:r>
            <a:endParaRPr sz="1500">
              <a:solidFill>
                <a:srgbClr val="2D2D2D"/>
              </a:solidFill>
              <a:highlight>
                <a:srgbClr val="FFFFFF"/>
              </a:highlight>
            </a:endParaRPr>
          </a:p>
          <a:p>
            <a:pPr indent="-323850" lvl="0" marL="457200" rtl="0" algn="l">
              <a:lnSpc>
                <a:spcPct val="115000"/>
              </a:lnSpc>
              <a:spcBef>
                <a:spcPts val="0"/>
              </a:spcBef>
              <a:spcAft>
                <a:spcPts val="0"/>
              </a:spcAft>
              <a:buSzPts val="1500"/>
              <a:buChar char="•"/>
            </a:pPr>
            <a:r>
              <a:rPr lang="en-US" sz="1500"/>
              <a:t>What projects are in your  current/near term agenda? </a:t>
            </a:r>
            <a:endParaRPr sz="1500"/>
          </a:p>
          <a:p>
            <a:pPr indent="-323850" lvl="0" marL="457200" rtl="0" algn="l">
              <a:lnSpc>
                <a:spcPct val="115000"/>
              </a:lnSpc>
              <a:spcBef>
                <a:spcPts val="0"/>
              </a:spcBef>
              <a:spcAft>
                <a:spcPts val="0"/>
              </a:spcAft>
              <a:buClr>
                <a:srgbClr val="2D2D2D"/>
              </a:buClr>
              <a:buSzPts val="1500"/>
              <a:buChar char="•"/>
            </a:pPr>
            <a:r>
              <a:rPr lang="en-US" sz="1500">
                <a:solidFill>
                  <a:srgbClr val="2D2D2D"/>
                </a:solidFill>
                <a:highlight>
                  <a:srgbClr val="FFFFFF"/>
                </a:highlight>
              </a:rPr>
              <a:t>What do you do when students are struggling? </a:t>
            </a:r>
            <a:endParaRPr sz="1500"/>
          </a:p>
          <a:p>
            <a:pPr indent="-323850" lvl="0" marL="457200" rtl="0" algn="l">
              <a:lnSpc>
                <a:spcPct val="115000"/>
              </a:lnSpc>
              <a:spcBef>
                <a:spcPts val="0"/>
              </a:spcBef>
              <a:spcAft>
                <a:spcPts val="0"/>
              </a:spcAft>
              <a:buSzPts val="1500"/>
              <a:buChar char="•"/>
            </a:pPr>
            <a:r>
              <a:rPr lang="en-US" sz="1500"/>
              <a:t>Do you  expect to be taking on new students? </a:t>
            </a:r>
            <a:r>
              <a:rPr lang="en-US" sz="1500">
                <a:solidFill>
                  <a:srgbClr val="2D2D2D"/>
                </a:solidFill>
                <a:highlight>
                  <a:srgbClr val="FFFFFF"/>
                </a:highlight>
              </a:rPr>
              <a:t>What factors will affect whether or not you take a student?</a:t>
            </a:r>
            <a:endParaRPr sz="1500">
              <a:solidFill>
                <a:srgbClr val="2D2D2D"/>
              </a:solidFill>
              <a:highlight>
                <a:srgbClr val="FFFFFF"/>
              </a:highlight>
            </a:endParaRPr>
          </a:p>
          <a:p>
            <a:pPr indent="-323850" lvl="0" marL="457200" rtl="0" algn="l">
              <a:lnSpc>
                <a:spcPct val="115000"/>
              </a:lnSpc>
              <a:spcBef>
                <a:spcPts val="0"/>
              </a:spcBef>
              <a:spcAft>
                <a:spcPts val="0"/>
              </a:spcAft>
              <a:buSzPts val="1500"/>
              <a:buChar char="•"/>
            </a:pPr>
            <a:r>
              <a:rPr lang="en-US" sz="1500"/>
              <a:t>How do you integrate new students into the lab?</a:t>
            </a:r>
            <a:endParaRPr sz="1500"/>
          </a:p>
          <a:p>
            <a:pPr indent="-323850" lvl="0" marL="457200" rtl="0" algn="l">
              <a:lnSpc>
                <a:spcPct val="115000"/>
              </a:lnSpc>
              <a:spcBef>
                <a:spcPts val="0"/>
              </a:spcBef>
              <a:spcAft>
                <a:spcPts val="0"/>
              </a:spcAft>
              <a:buSzPts val="1500"/>
              <a:buChar char="•"/>
            </a:pPr>
            <a:r>
              <a:rPr lang="en-US" sz="1500">
                <a:solidFill>
                  <a:srgbClr val="2D2D2D"/>
                </a:solidFill>
                <a:highlight>
                  <a:srgbClr val="FFFFFF"/>
                </a:highlight>
              </a:rPr>
              <a:t>Do you think our research interests are a good match?</a:t>
            </a:r>
            <a:endParaRPr sz="1500">
              <a:solidFill>
                <a:srgbClr val="2D2D2D"/>
              </a:solidFill>
              <a:highlight>
                <a:srgbClr val="FFFFFF"/>
              </a:highlight>
            </a:endParaRPr>
          </a:p>
          <a:p>
            <a:pPr indent="-323850" lvl="0" marL="457200" rtl="0" algn="l">
              <a:lnSpc>
                <a:spcPct val="115000"/>
              </a:lnSpc>
              <a:spcBef>
                <a:spcPts val="0"/>
              </a:spcBef>
              <a:spcAft>
                <a:spcPts val="0"/>
              </a:spcAft>
              <a:buClr>
                <a:srgbClr val="2D2D2D"/>
              </a:buClr>
              <a:buSzPts val="1500"/>
              <a:buChar char="•"/>
            </a:pPr>
            <a:r>
              <a:rPr lang="en-US" sz="1500">
                <a:solidFill>
                  <a:srgbClr val="2D2D2D"/>
                </a:solidFill>
                <a:highlight>
                  <a:srgbClr val="FFFFFF"/>
                </a:highlight>
              </a:rPr>
              <a:t>In general, do you tend to give your students projects/topics  or have them select their own?</a:t>
            </a:r>
            <a:endParaRPr sz="1500">
              <a:solidFill>
                <a:srgbClr val="2D2D2D"/>
              </a:solidFill>
              <a:highlight>
                <a:srgbClr val="FFFFFF"/>
              </a:highlight>
            </a:endParaRPr>
          </a:p>
          <a:p>
            <a:pPr indent="-323850" lvl="0" marL="457200" rtl="0" algn="l">
              <a:lnSpc>
                <a:spcPct val="115000"/>
              </a:lnSpc>
              <a:spcBef>
                <a:spcPts val="0"/>
              </a:spcBef>
              <a:spcAft>
                <a:spcPts val="0"/>
              </a:spcAft>
              <a:buClr>
                <a:srgbClr val="2D2D2D"/>
              </a:buClr>
              <a:buSzPts val="1500"/>
              <a:buChar char="•"/>
            </a:pPr>
            <a:r>
              <a:rPr lang="en-US" sz="1500">
                <a:solidFill>
                  <a:srgbClr val="2D2D2D"/>
                </a:solidFill>
                <a:highlight>
                  <a:srgbClr val="FFFFFF"/>
                </a:highlight>
              </a:rPr>
              <a:t>Are there any specific courses that students in your lab take?  </a:t>
            </a:r>
            <a:endParaRPr sz="1500">
              <a:solidFill>
                <a:srgbClr val="2D2D2D"/>
              </a:solidFill>
              <a:highlight>
                <a:srgbClr val="FFFFFF"/>
              </a:highlight>
            </a:endParaRPr>
          </a:p>
          <a:p>
            <a:pPr indent="-323850" lvl="0" marL="457200" rtl="0" algn="l">
              <a:lnSpc>
                <a:spcPct val="115000"/>
              </a:lnSpc>
              <a:spcBef>
                <a:spcPts val="0"/>
              </a:spcBef>
              <a:spcAft>
                <a:spcPts val="0"/>
              </a:spcAft>
              <a:buClr>
                <a:srgbClr val="2D2D2D"/>
              </a:buClr>
              <a:buSzPts val="1500"/>
              <a:buChar char="•"/>
            </a:pPr>
            <a:r>
              <a:rPr lang="en-US" sz="1500">
                <a:solidFill>
                  <a:srgbClr val="2D2D2D"/>
                </a:solidFill>
                <a:highlight>
                  <a:srgbClr val="FFFFFF"/>
                </a:highlight>
              </a:rPr>
              <a:t>What do your students do during summers? </a:t>
            </a:r>
            <a:endParaRPr sz="1500">
              <a:solidFill>
                <a:srgbClr val="2D2D2D"/>
              </a:solidFill>
              <a:highlight>
                <a:srgbClr val="FFFFFF"/>
              </a:highlight>
            </a:endParaRPr>
          </a:p>
          <a:p>
            <a:pPr indent="-323850" lvl="0" marL="457200" rtl="0" algn="l">
              <a:lnSpc>
                <a:spcPct val="115000"/>
              </a:lnSpc>
              <a:spcBef>
                <a:spcPts val="0"/>
              </a:spcBef>
              <a:spcAft>
                <a:spcPts val="0"/>
              </a:spcAft>
              <a:buClr>
                <a:srgbClr val="2D2D2D"/>
              </a:buClr>
              <a:buSzPts val="1500"/>
              <a:buChar char="•"/>
            </a:pPr>
            <a:r>
              <a:rPr lang="en-US" sz="1500">
                <a:solidFill>
                  <a:srgbClr val="2D2D2D"/>
                </a:solidFill>
                <a:highlight>
                  <a:srgbClr val="FFFFFF"/>
                </a:highlight>
              </a:rPr>
              <a:t>Are there other faculty in the department you think I’d be a good match for?</a:t>
            </a:r>
            <a:endParaRPr sz="1500">
              <a:solidFill>
                <a:srgbClr val="2D2D2D"/>
              </a:solidFill>
              <a:highlight>
                <a:srgbClr val="FFFFFF"/>
              </a:highlight>
            </a:endParaRPr>
          </a:p>
          <a:p>
            <a:pPr indent="0" lvl="0" marL="0" rtl="0" algn="l">
              <a:lnSpc>
                <a:spcPct val="115000"/>
              </a:lnSpc>
              <a:spcBef>
                <a:spcPts val="500"/>
              </a:spcBef>
              <a:spcAft>
                <a:spcPts val="0"/>
              </a:spcAft>
              <a:buNone/>
            </a:pPr>
            <a:r>
              <a:t/>
            </a:r>
            <a:endParaRPr sz="1500"/>
          </a:p>
        </p:txBody>
      </p:sp>
      <p:sp>
        <p:nvSpPr>
          <p:cNvPr id="376" name="Google Shape;376;p42"/>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6"/>
          <p:cNvSpPr txBox="1"/>
          <p:nvPr>
            <p:ph type="title"/>
          </p:nvPr>
        </p:nvSpPr>
        <p:spPr>
          <a:xfrm>
            <a:off x="493700" y="269001"/>
            <a:ext cx="8308500" cy="817500"/>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SzPct val="50000"/>
              <a:buNone/>
            </a:pPr>
            <a:r>
              <a:rPr lang="en-US" sz="3600"/>
              <a:t>The Application and Decision Process, Part II </a:t>
            </a:r>
            <a:endParaRPr sz="3600"/>
          </a:p>
        </p:txBody>
      </p:sp>
      <p:sp>
        <p:nvSpPr>
          <p:cNvPr id="89" name="Google Shape;89;p16"/>
          <p:cNvSpPr txBox="1"/>
          <p:nvPr>
            <p:ph idx="2" type="body"/>
          </p:nvPr>
        </p:nvSpPr>
        <p:spPr>
          <a:xfrm>
            <a:off x="417750" y="1198275"/>
            <a:ext cx="8308500" cy="3667200"/>
          </a:xfrm>
          <a:prstGeom prst="rect">
            <a:avLst/>
          </a:prstGeom>
          <a:noFill/>
          <a:ln>
            <a:noFill/>
          </a:ln>
        </p:spPr>
        <p:txBody>
          <a:bodyPr anchorCtr="0" anchor="t" bIns="45700" lIns="91425" spcFirstLastPara="1" rIns="91425" wrap="square" tIns="45700">
            <a:noAutofit/>
          </a:bodyPr>
          <a:lstStyle/>
          <a:p>
            <a:pPr indent="0" lvl="0" marL="0" rtl="0" algn="l">
              <a:lnSpc>
                <a:spcPct val="95000"/>
              </a:lnSpc>
              <a:spcBef>
                <a:spcPts val="0"/>
              </a:spcBef>
              <a:spcAft>
                <a:spcPts val="0"/>
              </a:spcAft>
              <a:buNone/>
            </a:pPr>
            <a:r>
              <a:rPr lang="en-US" sz="2000">
                <a:solidFill>
                  <a:srgbClr val="888888"/>
                </a:solidFill>
                <a:highlight>
                  <a:schemeClr val="lt1"/>
                </a:highlight>
              </a:rPr>
              <a:t>Previous sessions </a:t>
            </a:r>
            <a:endParaRPr sz="2000">
              <a:solidFill>
                <a:srgbClr val="888888"/>
              </a:solidFill>
              <a:highlight>
                <a:schemeClr val="lt1"/>
              </a:highlight>
            </a:endParaRPr>
          </a:p>
          <a:p>
            <a:pPr indent="-241300" lvl="0" marL="685800" rtl="0" algn="l">
              <a:lnSpc>
                <a:spcPct val="95000"/>
              </a:lnSpc>
              <a:spcBef>
                <a:spcPts val="0"/>
              </a:spcBef>
              <a:spcAft>
                <a:spcPts val="0"/>
              </a:spcAft>
              <a:buClr>
                <a:srgbClr val="888888"/>
              </a:buClr>
              <a:buSzPts val="2000"/>
              <a:buChar char="•"/>
            </a:pPr>
            <a:r>
              <a:rPr lang="en-US" sz="2000">
                <a:solidFill>
                  <a:srgbClr val="888888"/>
                </a:solidFill>
                <a:highlight>
                  <a:schemeClr val="lt1"/>
                </a:highlight>
              </a:rPr>
              <a:t>Preparing a strong PhD application (general guidelines) </a:t>
            </a:r>
            <a:endParaRPr sz="2000">
              <a:solidFill>
                <a:srgbClr val="888888"/>
              </a:solidFill>
              <a:highlight>
                <a:schemeClr val="lt1"/>
              </a:highlight>
            </a:endParaRPr>
          </a:p>
          <a:p>
            <a:pPr indent="-241300" lvl="0" marL="685800" rtl="0" algn="l">
              <a:lnSpc>
                <a:spcPct val="95000"/>
              </a:lnSpc>
              <a:spcBef>
                <a:spcPts val="0"/>
              </a:spcBef>
              <a:spcAft>
                <a:spcPts val="0"/>
              </a:spcAft>
              <a:buClr>
                <a:srgbClr val="888888"/>
              </a:buClr>
              <a:buSzPts val="2000"/>
              <a:buChar char="•"/>
            </a:pPr>
            <a:r>
              <a:rPr lang="en-US" sz="2000">
                <a:solidFill>
                  <a:srgbClr val="888888"/>
                </a:solidFill>
                <a:highlight>
                  <a:schemeClr val="lt1"/>
                </a:highlight>
              </a:rPr>
              <a:t>Identify what you are looking for in a PhD program</a:t>
            </a:r>
            <a:endParaRPr sz="2000">
              <a:solidFill>
                <a:srgbClr val="888888"/>
              </a:solidFill>
              <a:highlight>
                <a:schemeClr val="lt1"/>
              </a:highlight>
            </a:endParaRPr>
          </a:p>
          <a:p>
            <a:pPr indent="-241300" lvl="0" marL="685800" rtl="0" algn="l">
              <a:lnSpc>
                <a:spcPct val="95000"/>
              </a:lnSpc>
              <a:spcBef>
                <a:spcPts val="0"/>
              </a:spcBef>
              <a:spcAft>
                <a:spcPts val="0"/>
              </a:spcAft>
              <a:buClr>
                <a:srgbClr val="888888"/>
              </a:buClr>
              <a:buSzPts val="2000"/>
              <a:buChar char="•"/>
            </a:pPr>
            <a:r>
              <a:rPr lang="en-US" sz="2000">
                <a:solidFill>
                  <a:srgbClr val="888888"/>
                </a:solidFill>
                <a:highlight>
                  <a:schemeClr val="lt1"/>
                </a:highlight>
              </a:rPr>
              <a:t>Identify potentially suitable programs</a:t>
            </a:r>
            <a:endParaRPr sz="2000">
              <a:solidFill>
                <a:srgbClr val="888888"/>
              </a:solidFill>
              <a:highlight>
                <a:schemeClr val="lt1"/>
              </a:highlight>
            </a:endParaRPr>
          </a:p>
          <a:p>
            <a:pPr indent="-241300" lvl="0" marL="685800" rtl="0" algn="l">
              <a:lnSpc>
                <a:spcPct val="95000"/>
              </a:lnSpc>
              <a:spcBef>
                <a:spcPts val="0"/>
              </a:spcBef>
              <a:spcAft>
                <a:spcPts val="0"/>
              </a:spcAft>
              <a:buClr>
                <a:srgbClr val="888888"/>
              </a:buClr>
              <a:buSzPts val="2000"/>
              <a:buChar char="•"/>
            </a:pPr>
            <a:r>
              <a:rPr lang="en-US" sz="2000">
                <a:solidFill>
                  <a:srgbClr val="888888"/>
                </a:solidFill>
                <a:highlight>
                  <a:srgbClr val="FFFFFF"/>
                </a:highlight>
              </a:rPr>
              <a:t>Understand the admissions process </a:t>
            </a:r>
            <a:endParaRPr sz="2000">
              <a:solidFill>
                <a:srgbClr val="888888"/>
              </a:solidFill>
              <a:highlight>
                <a:srgbClr val="FFFFFF"/>
              </a:highlight>
            </a:endParaRPr>
          </a:p>
          <a:p>
            <a:pPr indent="0" lvl="0" marL="0" rtl="0" algn="l">
              <a:lnSpc>
                <a:spcPct val="95000"/>
              </a:lnSpc>
              <a:spcBef>
                <a:spcPts val="0"/>
              </a:spcBef>
              <a:spcAft>
                <a:spcPts val="0"/>
              </a:spcAft>
              <a:buNone/>
            </a:pPr>
            <a:r>
              <a:rPr b="1" lang="en-US" sz="2000"/>
              <a:t>Session 4 </a:t>
            </a:r>
            <a:endParaRPr b="1" sz="2000"/>
          </a:p>
          <a:p>
            <a:pPr indent="-355600" lvl="0" marL="914400" rtl="0" algn="l">
              <a:lnSpc>
                <a:spcPct val="95000"/>
              </a:lnSpc>
              <a:spcBef>
                <a:spcPts val="0"/>
              </a:spcBef>
              <a:spcAft>
                <a:spcPts val="0"/>
              </a:spcAft>
              <a:buSzPts val="2000"/>
              <a:buChar char="•"/>
            </a:pPr>
            <a:r>
              <a:rPr lang="en-US" sz="2000"/>
              <a:t>Revisit</a:t>
            </a:r>
            <a:endParaRPr sz="2000"/>
          </a:p>
          <a:p>
            <a:pPr indent="-355600" lvl="1" marL="1371600" rtl="0" algn="l">
              <a:lnSpc>
                <a:spcPct val="95000"/>
              </a:lnSpc>
              <a:spcBef>
                <a:spcPts val="0"/>
              </a:spcBef>
              <a:spcAft>
                <a:spcPts val="0"/>
              </a:spcAft>
              <a:buSzPts val="2000"/>
              <a:buChar char="•"/>
            </a:pPr>
            <a:r>
              <a:rPr lang="en-US" sz="2000"/>
              <a:t>Contacting a possible adviser</a:t>
            </a:r>
            <a:endParaRPr sz="2000"/>
          </a:p>
          <a:p>
            <a:pPr indent="-355600" lvl="1" marL="1371600" rtl="0" algn="l">
              <a:lnSpc>
                <a:spcPct val="95000"/>
              </a:lnSpc>
              <a:spcBef>
                <a:spcPts val="0"/>
              </a:spcBef>
              <a:spcAft>
                <a:spcPts val="0"/>
              </a:spcAft>
              <a:buSzPts val="2000"/>
              <a:buChar char="•"/>
            </a:pPr>
            <a:r>
              <a:rPr lang="en-US" sz="2000"/>
              <a:t>Identifying letter writers</a:t>
            </a:r>
            <a:endParaRPr sz="2000"/>
          </a:p>
          <a:p>
            <a:pPr indent="-355600" lvl="0" marL="914400" rtl="0" algn="l">
              <a:lnSpc>
                <a:spcPct val="95000"/>
              </a:lnSpc>
              <a:spcBef>
                <a:spcPts val="0"/>
              </a:spcBef>
              <a:spcAft>
                <a:spcPts val="0"/>
              </a:spcAft>
              <a:buSzPts val="2000"/>
              <a:buChar char="•"/>
            </a:pPr>
            <a:r>
              <a:rPr lang="en-US" sz="2000"/>
              <a:t>Choices to make: research area, adviser, research topic</a:t>
            </a:r>
            <a:endParaRPr sz="2000"/>
          </a:p>
          <a:p>
            <a:pPr indent="-355600" lvl="0" marL="914400" rtl="0" algn="l">
              <a:lnSpc>
                <a:spcPct val="95000"/>
              </a:lnSpc>
              <a:spcBef>
                <a:spcPts val="0"/>
              </a:spcBef>
              <a:spcAft>
                <a:spcPts val="0"/>
              </a:spcAft>
              <a:buSzPts val="2000"/>
              <a:buChar char="•"/>
            </a:pPr>
            <a:r>
              <a:rPr lang="en-US" sz="2000"/>
              <a:t>The importance of campus visits</a:t>
            </a:r>
            <a:endParaRPr sz="2000"/>
          </a:p>
          <a:p>
            <a:pPr indent="0" lvl="0" marL="914400" rtl="0" algn="l">
              <a:lnSpc>
                <a:spcPct val="95000"/>
              </a:lnSpc>
              <a:spcBef>
                <a:spcPts val="0"/>
              </a:spcBef>
              <a:spcAft>
                <a:spcPts val="0"/>
              </a:spcAft>
              <a:buNone/>
            </a:pPr>
            <a:r>
              <a:t/>
            </a:r>
            <a:endParaRPr sz="2000"/>
          </a:p>
        </p:txBody>
      </p:sp>
      <p:sp>
        <p:nvSpPr>
          <p:cNvPr id="90" name="Google Shape;90;p16"/>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0" name="Shape 380"/>
        <p:cNvGrpSpPr/>
        <p:nvPr/>
      </p:nvGrpSpPr>
      <p:grpSpPr>
        <a:xfrm>
          <a:off x="0" y="0"/>
          <a:ext cx="0" cy="0"/>
          <a:chOff x="0" y="0"/>
          <a:chExt cx="0" cy="0"/>
        </a:xfrm>
      </p:grpSpPr>
      <p:sp>
        <p:nvSpPr>
          <p:cNvPr id="381" name="Google Shape;381;p43"/>
          <p:cNvSpPr txBox="1"/>
          <p:nvPr>
            <p:ph type="title"/>
          </p:nvPr>
        </p:nvSpPr>
        <p:spPr>
          <a:xfrm>
            <a:off x="628650" y="561525"/>
            <a:ext cx="7886700" cy="6258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1800"/>
              <a:buNone/>
            </a:pPr>
            <a:r>
              <a:rPr lang="en-US" sz="3200"/>
              <a:t>Meetings with Graduate Program Director and Support Staff</a:t>
            </a:r>
            <a:endParaRPr sz="3200"/>
          </a:p>
        </p:txBody>
      </p:sp>
      <p:sp>
        <p:nvSpPr>
          <p:cNvPr id="382" name="Google Shape;382;p43"/>
          <p:cNvSpPr txBox="1"/>
          <p:nvPr>
            <p:ph idx="2" type="body"/>
          </p:nvPr>
        </p:nvSpPr>
        <p:spPr>
          <a:xfrm>
            <a:off x="291225" y="1802075"/>
            <a:ext cx="8437200" cy="3651900"/>
          </a:xfrm>
          <a:prstGeom prst="rect">
            <a:avLst/>
          </a:prstGeom>
          <a:noFill/>
          <a:ln>
            <a:noFill/>
          </a:ln>
        </p:spPr>
        <p:txBody>
          <a:bodyPr anchorCtr="0" anchor="t" bIns="45700" lIns="91425" spcFirstLastPara="1" rIns="91425" wrap="square" tIns="45700">
            <a:normAutofit/>
          </a:bodyPr>
          <a:lstStyle/>
          <a:p>
            <a:pPr indent="-381000" lvl="0" marL="457200" rtl="0" algn="l">
              <a:lnSpc>
                <a:spcPct val="90000"/>
              </a:lnSpc>
              <a:spcBef>
                <a:spcPts val="500"/>
              </a:spcBef>
              <a:spcAft>
                <a:spcPts val="0"/>
              </a:spcAft>
              <a:buSzPts val="2400"/>
              <a:buChar char="•"/>
            </a:pPr>
            <a:r>
              <a:rPr lang="en-US" sz="2400"/>
              <a:t>What are the PhD requirements and expected timeline?</a:t>
            </a:r>
            <a:endParaRPr sz="2400"/>
          </a:p>
          <a:p>
            <a:pPr indent="0" lvl="0" marL="457200" rtl="0" algn="l">
              <a:lnSpc>
                <a:spcPct val="90000"/>
              </a:lnSpc>
              <a:spcBef>
                <a:spcPts val="500"/>
              </a:spcBef>
              <a:spcAft>
                <a:spcPts val="0"/>
              </a:spcAft>
              <a:buSzPts val="1800"/>
              <a:buNone/>
            </a:pPr>
            <a:r>
              <a:t/>
            </a:r>
            <a:endParaRPr sz="2400"/>
          </a:p>
          <a:p>
            <a:pPr indent="-381000" lvl="0" marL="457200" rtl="0" algn="l">
              <a:lnSpc>
                <a:spcPct val="90000"/>
              </a:lnSpc>
              <a:spcBef>
                <a:spcPts val="500"/>
              </a:spcBef>
              <a:spcAft>
                <a:spcPts val="0"/>
              </a:spcAft>
              <a:buSzPts val="2400"/>
              <a:buFont typeface="Arial"/>
              <a:buChar char="•"/>
            </a:pPr>
            <a:r>
              <a:rPr lang="en-US" sz="2400"/>
              <a:t>What is the typical semester course load?</a:t>
            </a:r>
            <a:endParaRPr sz="2400"/>
          </a:p>
          <a:p>
            <a:pPr indent="0" lvl="0" marL="457200" rtl="0" algn="l">
              <a:lnSpc>
                <a:spcPct val="90000"/>
              </a:lnSpc>
              <a:spcBef>
                <a:spcPts val="500"/>
              </a:spcBef>
              <a:spcAft>
                <a:spcPts val="0"/>
              </a:spcAft>
              <a:buSzPts val="1800"/>
              <a:buNone/>
            </a:pPr>
            <a:r>
              <a:t/>
            </a:r>
            <a:endParaRPr sz="2400"/>
          </a:p>
          <a:p>
            <a:pPr indent="-381000" lvl="0" marL="457200" rtl="0" algn="l">
              <a:lnSpc>
                <a:spcPct val="90000"/>
              </a:lnSpc>
              <a:spcBef>
                <a:spcPts val="500"/>
              </a:spcBef>
              <a:spcAft>
                <a:spcPts val="0"/>
              </a:spcAft>
              <a:buSzPts val="2400"/>
              <a:buChar char="•"/>
            </a:pPr>
            <a:r>
              <a:rPr lang="en-US" sz="2400"/>
              <a:t>What happens when a student has difficulty finding an advisor/funding?</a:t>
            </a:r>
            <a:endParaRPr sz="2400"/>
          </a:p>
        </p:txBody>
      </p:sp>
      <p:sp>
        <p:nvSpPr>
          <p:cNvPr id="383" name="Google Shape;383;p43"/>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7" name="Shape 387"/>
        <p:cNvGrpSpPr/>
        <p:nvPr/>
      </p:nvGrpSpPr>
      <p:grpSpPr>
        <a:xfrm>
          <a:off x="0" y="0"/>
          <a:ext cx="0" cy="0"/>
          <a:chOff x="0" y="0"/>
          <a:chExt cx="0" cy="0"/>
        </a:xfrm>
      </p:grpSpPr>
      <p:sp>
        <p:nvSpPr>
          <p:cNvPr id="388" name="Google Shape;388;p44"/>
          <p:cNvSpPr txBox="1"/>
          <p:nvPr>
            <p:ph type="title"/>
          </p:nvPr>
        </p:nvSpPr>
        <p:spPr>
          <a:xfrm>
            <a:off x="630251" y="274650"/>
            <a:ext cx="8345400" cy="6129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2000"/>
              <a:buNone/>
            </a:pPr>
            <a:r>
              <a:rPr lang="en-US" sz="3400"/>
              <a:t>Meetings with Graduate Students</a:t>
            </a:r>
            <a:endParaRPr sz="3400"/>
          </a:p>
        </p:txBody>
      </p:sp>
      <p:sp>
        <p:nvSpPr>
          <p:cNvPr id="389" name="Google Shape;389;p44"/>
          <p:cNvSpPr txBox="1"/>
          <p:nvPr>
            <p:ph idx="2" type="body"/>
          </p:nvPr>
        </p:nvSpPr>
        <p:spPr>
          <a:xfrm>
            <a:off x="251525" y="1015775"/>
            <a:ext cx="8892600" cy="4068600"/>
          </a:xfrm>
          <a:prstGeom prst="rect">
            <a:avLst/>
          </a:prstGeom>
          <a:noFill/>
          <a:ln>
            <a:noFill/>
          </a:ln>
        </p:spPr>
        <p:txBody>
          <a:bodyPr anchorCtr="0" anchor="t" bIns="45700" lIns="91425" spcFirstLastPara="1" rIns="91425" wrap="square" tIns="45700">
            <a:noAutofit/>
          </a:bodyPr>
          <a:lstStyle/>
          <a:p>
            <a:pPr indent="0" lvl="0" marL="228600" rtl="0" algn="l">
              <a:lnSpc>
                <a:spcPct val="115000"/>
              </a:lnSpc>
              <a:spcBef>
                <a:spcPts val="500"/>
              </a:spcBef>
              <a:spcAft>
                <a:spcPts val="0"/>
              </a:spcAft>
              <a:buNone/>
            </a:pPr>
            <a:r>
              <a:rPr lang="en-US" sz="2000"/>
              <a:t>Find out about the culture within the department and their labs</a:t>
            </a:r>
            <a:endParaRPr sz="2000"/>
          </a:p>
          <a:p>
            <a:pPr indent="-355600" lvl="1" marL="914400" rtl="0" algn="l">
              <a:lnSpc>
                <a:spcPct val="115000"/>
              </a:lnSpc>
              <a:spcBef>
                <a:spcPts val="500"/>
              </a:spcBef>
              <a:spcAft>
                <a:spcPts val="0"/>
              </a:spcAft>
              <a:buSzPts val="2000"/>
              <a:buChar char="•"/>
            </a:pPr>
            <a:r>
              <a:rPr lang="en-US" sz="2000"/>
              <a:t>Academic environment</a:t>
            </a:r>
            <a:endParaRPr sz="2000"/>
          </a:p>
          <a:p>
            <a:pPr indent="-355600" lvl="1" marL="914400" rtl="0" algn="l">
              <a:lnSpc>
                <a:spcPct val="115000"/>
              </a:lnSpc>
              <a:spcBef>
                <a:spcPts val="0"/>
              </a:spcBef>
              <a:spcAft>
                <a:spcPts val="0"/>
              </a:spcAft>
              <a:buSzPts val="2000"/>
              <a:buChar char="•"/>
            </a:pPr>
            <a:r>
              <a:rPr lang="en-US" sz="2000"/>
              <a:t>Support for interdisciplinary work</a:t>
            </a:r>
            <a:endParaRPr sz="2000"/>
          </a:p>
          <a:p>
            <a:pPr indent="-355600" lvl="1" marL="914400" rtl="0" algn="l">
              <a:lnSpc>
                <a:spcPct val="115000"/>
              </a:lnSpc>
              <a:spcBef>
                <a:spcPts val="0"/>
              </a:spcBef>
              <a:spcAft>
                <a:spcPts val="0"/>
              </a:spcAft>
              <a:buSzPts val="2000"/>
              <a:buChar char="•"/>
            </a:pPr>
            <a:r>
              <a:rPr lang="en-US" sz="2000"/>
              <a:t>Mentoring styles</a:t>
            </a:r>
            <a:endParaRPr sz="2000"/>
          </a:p>
          <a:p>
            <a:pPr indent="-355600" lvl="1" marL="914400" rtl="0" algn="l">
              <a:lnSpc>
                <a:spcPct val="115000"/>
              </a:lnSpc>
              <a:spcBef>
                <a:spcPts val="0"/>
              </a:spcBef>
              <a:spcAft>
                <a:spcPts val="0"/>
              </a:spcAft>
              <a:buSzPts val="2000"/>
              <a:buChar char="•"/>
            </a:pPr>
            <a:r>
              <a:rPr lang="en-US" sz="2000"/>
              <a:t>Professional development</a:t>
            </a:r>
            <a:endParaRPr sz="2000"/>
          </a:p>
          <a:p>
            <a:pPr indent="-355600" lvl="1" marL="914400" rtl="0" algn="l">
              <a:lnSpc>
                <a:spcPct val="115000"/>
              </a:lnSpc>
              <a:spcBef>
                <a:spcPts val="0"/>
              </a:spcBef>
              <a:spcAft>
                <a:spcPts val="0"/>
              </a:spcAft>
              <a:buSzPts val="2000"/>
              <a:buChar char="•"/>
            </a:pPr>
            <a:r>
              <a:rPr lang="en-US" sz="2000"/>
              <a:t>Career support (internships and initial positions)</a:t>
            </a:r>
            <a:endParaRPr sz="2000"/>
          </a:p>
          <a:p>
            <a:pPr indent="-355600" lvl="1" marL="914400" rtl="0" algn="l">
              <a:lnSpc>
                <a:spcPct val="115000"/>
              </a:lnSpc>
              <a:spcBef>
                <a:spcPts val="0"/>
              </a:spcBef>
              <a:spcAft>
                <a:spcPts val="0"/>
              </a:spcAft>
              <a:buSzPts val="2000"/>
              <a:buChar char="•"/>
            </a:pPr>
            <a:r>
              <a:rPr lang="en-US" sz="2000"/>
              <a:t>Social environment</a:t>
            </a:r>
            <a:endParaRPr sz="2000"/>
          </a:p>
          <a:p>
            <a:pPr indent="0" lvl="0" marL="228600" rtl="0" algn="l">
              <a:lnSpc>
                <a:spcPct val="115000"/>
              </a:lnSpc>
              <a:spcBef>
                <a:spcPts val="500"/>
              </a:spcBef>
              <a:spcAft>
                <a:spcPts val="0"/>
              </a:spcAft>
              <a:buNone/>
            </a:pPr>
            <a:r>
              <a:rPr lang="en-US" sz="2000"/>
              <a:t>Living situation</a:t>
            </a:r>
            <a:endParaRPr sz="2000"/>
          </a:p>
          <a:p>
            <a:pPr indent="-355600" lvl="1" marL="914400" rtl="0" algn="l">
              <a:lnSpc>
                <a:spcPct val="115000"/>
              </a:lnSpc>
              <a:spcBef>
                <a:spcPts val="500"/>
              </a:spcBef>
              <a:spcAft>
                <a:spcPts val="0"/>
              </a:spcAft>
              <a:buSzPts val="2000"/>
              <a:buChar char="•"/>
            </a:pPr>
            <a:r>
              <a:rPr lang="en-US" sz="2000"/>
              <a:t>Cost of living</a:t>
            </a:r>
            <a:endParaRPr sz="2000"/>
          </a:p>
          <a:p>
            <a:pPr indent="-355600" lvl="1" marL="914400" rtl="0" algn="l">
              <a:lnSpc>
                <a:spcPct val="115000"/>
              </a:lnSpc>
              <a:spcBef>
                <a:spcPts val="0"/>
              </a:spcBef>
              <a:spcAft>
                <a:spcPts val="0"/>
              </a:spcAft>
              <a:buSzPts val="2000"/>
              <a:buChar char="•"/>
            </a:pPr>
            <a:r>
              <a:rPr lang="en-US" sz="2000"/>
              <a:t>Quality of life</a:t>
            </a:r>
            <a:endParaRPr sz="2000"/>
          </a:p>
          <a:p>
            <a:pPr indent="0" lvl="2" marL="0" rtl="0" algn="l">
              <a:lnSpc>
                <a:spcPct val="90000"/>
              </a:lnSpc>
              <a:spcBef>
                <a:spcPts val="500"/>
              </a:spcBef>
              <a:spcAft>
                <a:spcPts val="0"/>
              </a:spcAft>
              <a:buSzPts val="2000"/>
              <a:buNone/>
            </a:pPr>
            <a:r>
              <a:t/>
            </a:r>
            <a:endParaRPr/>
          </a:p>
        </p:txBody>
      </p:sp>
      <p:sp>
        <p:nvSpPr>
          <p:cNvPr id="390" name="Google Shape;390;p44"/>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5" name="Shape 395"/>
        <p:cNvGrpSpPr/>
        <p:nvPr/>
      </p:nvGrpSpPr>
      <p:grpSpPr>
        <a:xfrm>
          <a:off x="0" y="0"/>
          <a:ext cx="0" cy="0"/>
          <a:chOff x="0" y="0"/>
          <a:chExt cx="0" cy="0"/>
        </a:xfrm>
      </p:grpSpPr>
      <p:sp>
        <p:nvSpPr>
          <p:cNvPr id="396" name="Google Shape;396;p45"/>
          <p:cNvSpPr/>
          <p:nvPr/>
        </p:nvSpPr>
        <p:spPr>
          <a:xfrm>
            <a:off x="2858600" y="1268550"/>
            <a:ext cx="3522300" cy="3874800"/>
          </a:xfrm>
          <a:prstGeom prst="pie">
            <a:avLst>
              <a:gd fmla="val 5375790" name="adj1"/>
              <a:gd fmla="val 16200000" name="adj2"/>
            </a:avLst>
          </a:prstGeom>
          <a:solidFill>
            <a:srgbClr val="FFB755"/>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7" name="Google Shape;397;p45"/>
          <p:cNvSpPr/>
          <p:nvPr/>
        </p:nvSpPr>
        <p:spPr>
          <a:xfrm rot="10800000">
            <a:off x="2858550" y="1268700"/>
            <a:ext cx="3522300" cy="3874800"/>
          </a:xfrm>
          <a:prstGeom prst="pie">
            <a:avLst>
              <a:gd fmla="val 5375790" name="adj1"/>
              <a:gd fmla="val 16200000" name="adj2"/>
            </a:avLst>
          </a:prstGeom>
          <a:solidFill>
            <a:srgbClr val="9FEDF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8" name="Google Shape;398;p45"/>
          <p:cNvSpPr txBox="1"/>
          <p:nvPr>
            <p:ph type="title"/>
          </p:nvPr>
        </p:nvSpPr>
        <p:spPr>
          <a:xfrm>
            <a:off x="384150" y="333250"/>
            <a:ext cx="8375700" cy="9939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SzPts val="990"/>
              <a:buNone/>
            </a:pPr>
            <a:r>
              <a:rPr lang="en-US" sz="3000"/>
              <a:t>Revisit the Factors You Previously Considered</a:t>
            </a:r>
            <a:endParaRPr sz="3000"/>
          </a:p>
          <a:p>
            <a:pPr indent="0" lvl="0" marL="0" rtl="0" algn="ctr">
              <a:lnSpc>
                <a:spcPct val="90000"/>
              </a:lnSpc>
              <a:spcBef>
                <a:spcPts val="0"/>
              </a:spcBef>
              <a:spcAft>
                <a:spcPts val="0"/>
              </a:spcAft>
              <a:buSzPts val="990"/>
              <a:buNone/>
            </a:pPr>
            <a:r>
              <a:t/>
            </a:r>
            <a:endParaRPr sz="3459"/>
          </a:p>
        </p:txBody>
      </p:sp>
      <p:sp>
        <p:nvSpPr>
          <p:cNvPr id="399" name="Google Shape;399;p45"/>
          <p:cNvSpPr txBox="1"/>
          <p:nvPr/>
        </p:nvSpPr>
        <p:spPr>
          <a:xfrm>
            <a:off x="2934800" y="2678400"/>
            <a:ext cx="1521600" cy="11544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Clr>
                <a:srgbClr val="000000"/>
              </a:buClr>
              <a:buSzPts val="1500"/>
              <a:buFont typeface="Arial"/>
              <a:buNone/>
            </a:pPr>
            <a:r>
              <a:rPr b="1" i="0" lang="en-US" sz="1500" u="none" cap="none" strike="noStrike">
                <a:solidFill>
                  <a:srgbClr val="000000"/>
                </a:solidFill>
                <a:latin typeface="Arial"/>
                <a:ea typeface="Arial"/>
                <a:cs typeface="Arial"/>
                <a:sym typeface="Arial"/>
              </a:rPr>
              <a:t>Collective View:</a:t>
            </a:r>
            <a:endParaRPr b="1" i="0" sz="15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500"/>
              <a:buFont typeface="Arial"/>
              <a:buNone/>
            </a:pPr>
            <a:r>
              <a:rPr b="1" i="0" lang="en-US" sz="1500" u="none" cap="none" strike="noStrike">
                <a:solidFill>
                  <a:srgbClr val="000000"/>
                </a:solidFill>
                <a:latin typeface="Arial"/>
                <a:ea typeface="Arial"/>
                <a:cs typeface="Arial"/>
                <a:sym typeface="Arial"/>
              </a:rPr>
              <a:t>Program,</a:t>
            </a:r>
            <a:endParaRPr b="1" i="0" sz="15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500"/>
              <a:buFont typeface="Arial"/>
              <a:buNone/>
            </a:pPr>
            <a:r>
              <a:rPr b="1" i="0" lang="en-US" sz="1500" u="none" cap="none" strike="noStrike">
                <a:solidFill>
                  <a:srgbClr val="000000"/>
                </a:solidFill>
                <a:latin typeface="Arial"/>
                <a:ea typeface="Arial"/>
                <a:cs typeface="Arial"/>
                <a:sym typeface="Arial"/>
              </a:rPr>
              <a:t>Department</a:t>
            </a:r>
            <a:endParaRPr b="1" i="0" sz="15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500"/>
              <a:buFont typeface="Arial"/>
              <a:buNone/>
            </a:pPr>
            <a:r>
              <a:rPr b="1" i="0" lang="en-US" sz="1500" u="none" cap="none" strike="noStrike">
                <a:solidFill>
                  <a:srgbClr val="000000"/>
                </a:solidFill>
                <a:latin typeface="Arial"/>
                <a:ea typeface="Arial"/>
                <a:cs typeface="Arial"/>
                <a:sym typeface="Arial"/>
              </a:rPr>
              <a:t>&amp;</a:t>
            </a:r>
            <a:endParaRPr b="1" i="0" sz="15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500"/>
              <a:buFont typeface="Arial"/>
              <a:buNone/>
            </a:pPr>
            <a:r>
              <a:rPr b="1" i="0" lang="en-US" sz="1500" u="none" cap="none" strike="noStrike">
                <a:solidFill>
                  <a:srgbClr val="000000"/>
                </a:solidFill>
                <a:latin typeface="Arial"/>
                <a:ea typeface="Arial"/>
                <a:cs typeface="Arial"/>
                <a:sym typeface="Arial"/>
              </a:rPr>
              <a:t>Institution</a:t>
            </a:r>
            <a:endParaRPr b="1" i="0" sz="1500" u="none" cap="none" strike="noStrike">
              <a:solidFill>
                <a:srgbClr val="000000"/>
              </a:solidFill>
              <a:latin typeface="Arial"/>
              <a:ea typeface="Arial"/>
              <a:cs typeface="Arial"/>
              <a:sym typeface="Arial"/>
            </a:endParaRPr>
          </a:p>
        </p:txBody>
      </p:sp>
      <p:sp>
        <p:nvSpPr>
          <p:cNvPr id="400" name="Google Shape;400;p45"/>
          <p:cNvSpPr txBox="1"/>
          <p:nvPr/>
        </p:nvSpPr>
        <p:spPr>
          <a:xfrm>
            <a:off x="4626925" y="2688650"/>
            <a:ext cx="1643100" cy="9234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Clr>
                <a:srgbClr val="000000"/>
              </a:buClr>
              <a:buSzPts val="1500"/>
              <a:buFont typeface="Arial"/>
              <a:buNone/>
            </a:pPr>
            <a:r>
              <a:rPr b="1" i="0" lang="en-US" sz="1500" u="none" cap="none" strike="noStrike">
                <a:solidFill>
                  <a:srgbClr val="000000"/>
                </a:solidFill>
                <a:latin typeface="Arial"/>
                <a:ea typeface="Arial"/>
                <a:cs typeface="Arial"/>
                <a:sym typeface="Arial"/>
              </a:rPr>
              <a:t>Individual View:</a:t>
            </a:r>
            <a:endParaRPr b="1" i="0" sz="15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500"/>
              <a:buFont typeface="Arial"/>
              <a:buNone/>
            </a:pPr>
            <a:r>
              <a:rPr b="1" i="0" lang="en-US" sz="1500" u="none" cap="none" strike="noStrike">
                <a:solidFill>
                  <a:srgbClr val="000000"/>
                </a:solidFill>
                <a:latin typeface="Arial"/>
                <a:ea typeface="Arial"/>
                <a:cs typeface="Arial"/>
                <a:sym typeface="Arial"/>
              </a:rPr>
              <a:t>Faculty</a:t>
            </a:r>
            <a:endParaRPr b="1" i="0" sz="15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500"/>
              <a:buFont typeface="Arial"/>
              <a:buNone/>
            </a:pPr>
            <a:r>
              <a:rPr b="1" i="0" lang="en-US" sz="1500" u="none" cap="none" strike="noStrike">
                <a:solidFill>
                  <a:srgbClr val="000000"/>
                </a:solidFill>
                <a:latin typeface="Arial"/>
                <a:ea typeface="Arial"/>
                <a:cs typeface="Arial"/>
                <a:sym typeface="Arial"/>
              </a:rPr>
              <a:t>&amp;</a:t>
            </a:r>
            <a:endParaRPr b="1" i="0" sz="15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500"/>
              <a:buFont typeface="Arial"/>
              <a:buNone/>
            </a:pPr>
            <a:r>
              <a:rPr b="1" i="0" lang="en-US" sz="1500" u="none" cap="none" strike="noStrike">
                <a:solidFill>
                  <a:srgbClr val="000000"/>
                </a:solidFill>
                <a:latin typeface="Arial"/>
                <a:ea typeface="Arial"/>
                <a:cs typeface="Arial"/>
                <a:sym typeface="Arial"/>
              </a:rPr>
              <a:t>Labs</a:t>
            </a:r>
            <a:endParaRPr b="1" i="0" sz="1500" u="none" cap="none" strike="noStrike">
              <a:solidFill>
                <a:srgbClr val="000000"/>
              </a:solidFill>
              <a:latin typeface="Arial"/>
              <a:ea typeface="Arial"/>
              <a:cs typeface="Arial"/>
              <a:sym typeface="Arial"/>
            </a:endParaRPr>
          </a:p>
        </p:txBody>
      </p:sp>
      <p:sp>
        <p:nvSpPr>
          <p:cNvPr id="401" name="Google Shape;401;p45"/>
          <p:cNvSpPr/>
          <p:nvPr/>
        </p:nvSpPr>
        <p:spPr>
          <a:xfrm>
            <a:off x="1821700" y="1268550"/>
            <a:ext cx="1521600" cy="594000"/>
          </a:xfrm>
          <a:prstGeom prst="rightArrow">
            <a:avLst>
              <a:gd fmla="val 50000" name="adj1"/>
              <a:gd fmla="val 50000" name="adj2"/>
            </a:avLst>
          </a:prstGeom>
          <a:solidFill>
            <a:srgbClr val="FFB755"/>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Research foci</a:t>
            </a:r>
            <a:endParaRPr b="1" i="0" sz="1400" u="none" cap="none" strike="noStrike">
              <a:solidFill>
                <a:srgbClr val="000000"/>
              </a:solidFill>
              <a:latin typeface="Arial"/>
              <a:ea typeface="Arial"/>
              <a:cs typeface="Arial"/>
              <a:sym typeface="Arial"/>
            </a:endParaRPr>
          </a:p>
        </p:txBody>
      </p:sp>
      <p:sp>
        <p:nvSpPr>
          <p:cNvPr id="402" name="Google Shape;402;p45"/>
          <p:cNvSpPr/>
          <p:nvPr/>
        </p:nvSpPr>
        <p:spPr>
          <a:xfrm>
            <a:off x="1364500" y="1885798"/>
            <a:ext cx="1419300" cy="594000"/>
          </a:xfrm>
          <a:prstGeom prst="rightArrow">
            <a:avLst>
              <a:gd fmla="val 50000" name="adj1"/>
              <a:gd fmla="val 50000" name="adj2"/>
            </a:avLst>
          </a:prstGeom>
          <a:solidFill>
            <a:srgbClr val="FFB755"/>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Faculty size</a:t>
            </a:r>
            <a:endParaRPr b="1" i="0" sz="1400" u="none" cap="none" strike="noStrike">
              <a:solidFill>
                <a:srgbClr val="000000"/>
              </a:solidFill>
              <a:latin typeface="Arial"/>
              <a:ea typeface="Arial"/>
              <a:cs typeface="Arial"/>
              <a:sym typeface="Arial"/>
            </a:endParaRPr>
          </a:p>
        </p:txBody>
      </p:sp>
      <p:sp>
        <p:nvSpPr>
          <p:cNvPr id="403" name="Google Shape;403;p45"/>
          <p:cNvSpPr/>
          <p:nvPr/>
        </p:nvSpPr>
        <p:spPr>
          <a:xfrm>
            <a:off x="907300" y="2503045"/>
            <a:ext cx="1419300" cy="594000"/>
          </a:xfrm>
          <a:prstGeom prst="rightArrow">
            <a:avLst>
              <a:gd fmla="val 50000" name="adj1"/>
              <a:gd fmla="val 50000" name="adj2"/>
            </a:avLst>
          </a:prstGeom>
          <a:solidFill>
            <a:srgbClr val="FFB755"/>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Reputation</a:t>
            </a:r>
            <a:endParaRPr b="1" i="0" sz="1400" u="none" cap="none" strike="noStrike">
              <a:solidFill>
                <a:srgbClr val="000000"/>
              </a:solidFill>
              <a:latin typeface="Arial"/>
              <a:ea typeface="Arial"/>
              <a:cs typeface="Arial"/>
              <a:sym typeface="Arial"/>
            </a:endParaRPr>
          </a:p>
        </p:txBody>
      </p:sp>
      <p:sp>
        <p:nvSpPr>
          <p:cNvPr id="404" name="Google Shape;404;p45"/>
          <p:cNvSpPr/>
          <p:nvPr/>
        </p:nvSpPr>
        <p:spPr>
          <a:xfrm>
            <a:off x="332450" y="3120300"/>
            <a:ext cx="2526300" cy="712500"/>
          </a:xfrm>
          <a:prstGeom prst="rightArrow">
            <a:avLst>
              <a:gd fmla="val 50000" name="adj1"/>
              <a:gd fmla="val 50000" name="adj2"/>
            </a:avLst>
          </a:prstGeom>
          <a:solidFill>
            <a:srgbClr val="FFB755"/>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Student life/academic culture</a:t>
            </a:r>
            <a:endParaRPr b="1" i="0" sz="1400" u="none" cap="none" strike="noStrike">
              <a:solidFill>
                <a:srgbClr val="000000"/>
              </a:solidFill>
              <a:latin typeface="Arial"/>
              <a:ea typeface="Arial"/>
              <a:cs typeface="Arial"/>
              <a:sym typeface="Arial"/>
            </a:endParaRPr>
          </a:p>
        </p:txBody>
      </p:sp>
      <p:sp>
        <p:nvSpPr>
          <p:cNvPr id="405" name="Google Shape;405;p45"/>
          <p:cNvSpPr/>
          <p:nvPr/>
        </p:nvSpPr>
        <p:spPr>
          <a:xfrm>
            <a:off x="957250" y="3861450"/>
            <a:ext cx="1926600" cy="594000"/>
          </a:xfrm>
          <a:prstGeom prst="rightArrow">
            <a:avLst>
              <a:gd fmla="val 50000" name="adj1"/>
              <a:gd fmla="val 50000" name="adj2"/>
            </a:avLst>
          </a:prstGeom>
          <a:solidFill>
            <a:srgbClr val="FFB755"/>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Financial support</a:t>
            </a:r>
            <a:endParaRPr b="1" i="0" sz="1400" u="none" cap="none" strike="noStrike">
              <a:solidFill>
                <a:srgbClr val="000000"/>
              </a:solidFill>
              <a:latin typeface="Arial"/>
              <a:ea typeface="Arial"/>
              <a:cs typeface="Arial"/>
              <a:sym typeface="Arial"/>
            </a:endParaRPr>
          </a:p>
        </p:txBody>
      </p:sp>
      <p:sp>
        <p:nvSpPr>
          <p:cNvPr id="406" name="Google Shape;406;p45"/>
          <p:cNvSpPr/>
          <p:nvPr/>
        </p:nvSpPr>
        <p:spPr>
          <a:xfrm>
            <a:off x="1745500" y="4478688"/>
            <a:ext cx="1419300" cy="594000"/>
          </a:xfrm>
          <a:prstGeom prst="rightArrow">
            <a:avLst>
              <a:gd fmla="val 50000" name="adj1"/>
              <a:gd fmla="val 50000" name="adj2"/>
            </a:avLst>
          </a:prstGeom>
          <a:solidFill>
            <a:srgbClr val="FFB755"/>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Location</a:t>
            </a:r>
            <a:endParaRPr b="1" i="0" sz="1400" u="none" cap="none" strike="noStrike">
              <a:solidFill>
                <a:srgbClr val="000000"/>
              </a:solidFill>
              <a:latin typeface="Arial"/>
              <a:ea typeface="Arial"/>
              <a:cs typeface="Arial"/>
              <a:sym typeface="Arial"/>
            </a:endParaRPr>
          </a:p>
        </p:txBody>
      </p:sp>
      <p:sp>
        <p:nvSpPr>
          <p:cNvPr id="407" name="Google Shape;407;p45"/>
          <p:cNvSpPr/>
          <p:nvPr/>
        </p:nvSpPr>
        <p:spPr>
          <a:xfrm>
            <a:off x="5950100" y="1228000"/>
            <a:ext cx="3043200" cy="594000"/>
          </a:xfrm>
          <a:prstGeom prst="leftArrow">
            <a:avLst>
              <a:gd fmla="val 50000" name="adj1"/>
              <a:gd fmla="val 50000" name="adj2"/>
            </a:avLst>
          </a:prstGeom>
          <a:solidFill>
            <a:srgbClr val="9FEDF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Student engagement/success</a:t>
            </a:r>
            <a:endParaRPr b="1" i="0" sz="1400" u="none" cap="none" strike="noStrike">
              <a:solidFill>
                <a:srgbClr val="000000"/>
              </a:solidFill>
              <a:latin typeface="Arial"/>
              <a:ea typeface="Arial"/>
              <a:cs typeface="Arial"/>
              <a:sym typeface="Arial"/>
            </a:endParaRPr>
          </a:p>
        </p:txBody>
      </p:sp>
      <p:sp>
        <p:nvSpPr>
          <p:cNvPr id="408" name="Google Shape;408;p45"/>
          <p:cNvSpPr/>
          <p:nvPr/>
        </p:nvSpPr>
        <p:spPr>
          <a:xfrm>
            <a:off x="6609450" y="2853350"/>
            <a:ext cx="2331000" cy="594000"/>
          </a:xfrm>
          <a:prstGeom prst="leftArrow">
            <a:avLst>
              <a:gd fmla="val 50000" name="adj1"/>
              <a:gd fmla="val 50000" name="adj2"/>
            </a:avLst>
          </a:prstGeom>
          <a:solidFill>
            <a:srgbClr val="9FEDF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Collaborative network</a:t>
            </a:r>
            <a:endParaRPr b="1" i="0" sz="1400" u="none" cap="none" strike="noStrike">
              <a:solidFill>
                <a:srgbClr val="000000"/>
              </a:solidFill>
              <a:latin typeface="Arial"/>
              <a:ea typeface="Arial"/>
              <a:cs typeface="Arial"/>
              <a:sym typeface="Arial"/>
            </a:endParaRPr>
          </a:p>
        </p:txBody>
      </p:sp>
      <p:sp>
        <p:nvSpPr>
          <p:cNvPr id="409" name="Google Shape;409;p45"/>
          <p:cNvSpPr/>
          <p:nvPr/>
        </p:nvSpPr>
        <p:spPr>
          <a:xfrm>
            <a:off x="6380900" y="2040675"/>
            <a:ext cx="2331000" cy="594000"/>
          </a:xfrm>
          <a:prstGeom prst="leftArrow">
            <a:avLst>
              <a:gd fmla="val 50000" name="adj1"/>
              <a:gd fmla="val 50000" name="adj2"/>
            </a:avLst>
          </a:prstGeom>
          <a:solidFill>
            <a:srgbClr val="9FEDF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Publication Impact</a:t>
            </a:r>
            <a:endParaRPr b="1" i="0" sz="1400" u="none" cap="none" strike="noStrike">
              <a:solidFill>
                <a:srgbClr val="000000"/>
              </a:solidFill>
              <a:latin typeface="Arial"/>
              <a:ea typeface="Arial"/>
              <a:cs typeface="Arial"/>
              <a:sym typeface="Arial"/>
            </a:endParaRPr>
          </a:p>
        </p:txBody>
      </p:sp>
      <p:sp>
        <p:nvSpPr>
          <p:cNvPr id="410" name="Google Shape;410;p45"/>
          <p:cNvSpPr/>
          <p:nvPr/>
        </p:nvSpPr>
        <p:spPr>
          <a:xfrm>
            <a:off x="6380900" y="3666025"/>
            <a:ext cx="2331000" cy="594000"/>
          </a:xfrm>
          <a:prstGeom prst="leftArrow">
            <a:avLst>
              <a:gd fmla="val 50000" name="adj1"/>
              <a:gd fmla="val 50000" name="adj2"/>
            </a:avLst>
          </a:prstGeom>
          <a:solidFill>
            <a:srgbClr val="9FEDF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Industry engagement</a:t>
            </a:r>
            <a:endParaRPr b="1" i="0" sz="1400" u="none" cap="none" strike="noStrike">
              <a:solidFill>
                <a:srgbClr val="000000"/>
              </a:solidFill>
              <a:latin typeface="Arial"/>
              <a:ea typeface="Arial"/>
              <a:cs typeface="Arial"/>
              <a:sym typeface="Arial"/>
            </a:endParaRPr>
          </a:p>
        </p:txBody>
      </p:sp>
      <p:sp>
        <p:nvSpPr>
          <p:cNvPr id="411" name="Google Shape;411;p45"/>
          <p:cNvSpPr/>
          <p:nvPr/>
        </p:nvSpPr>
        <p:spPr>
          <a:xfrm>
            <a:off x="5902700" y="4478700"/>
            <a:ext cx="1120200" cy="594000"/>
          </a:xfrm>
          <a:prstGeom prst="leftArrow">
            <a:avLst>
              <a:gd fmla="val 50000" name="adj1"/>
              <a:gd fmla="val 50000" name="adj2"/>
            </a:avLst>
          </a:prstGeom>
          <a:solidFill>
            <a:srgbClr val="9FEDF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Funding</a:t>
            </a:r>
            <a:endParaRPr b="1" i="0" sz="1400" u="none" cap="none" strike="noStrike">
              <a:solidFill>
                <a:srgbClr val="000000"/>
              </a:solidFill>
              <a:latin typeface="Arial"/>
              <a:ea typeface="Arial"/>
              <a:cs typeface="Arial"/>
              <a:sym typeface="Arial"/>
            </a:endParaRPr>
          </a:p>
        </p:txBody>
      </p:sp>
      <p:sp>
        <p:nvSpPr>
          <p:cNvPr id="412" name="Google Shape;412;p45"/>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6" name="Shape 416"/>
        <p:cNvGrpSpPr/>
        <p:nvPr/>
      </p:nvGrpSpPr>
      <p:grpSpPr>
        <a:xfrm>
          <a:off x="0" y="0"/>
          <a:ext cx="0" cy="0"/>
          <a:chOff x="0" y="0"/>
          <a:chExt cx="0" cy="0"/>
        </a:xfrm>
      </p:grpSpPr>
      <p:sp>
        <p:nvSpPr>
          <p:cNvPr id="417" name="Google Shape;417;p46"/>
          <p:cNvSpPr txBox="1"/>
          <p:nvPr>
            <p:ph type="title"/>
          </p:nvPr>
        </p:nvSpPr>
        <p:spPr>
          <a:xfrm>
            <a:off x="689150" y="335567"/>
            <a:ext cx="7886700" cy="292500"/>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45000"/>
              <a:buNone/>
            </a:pPr>
            <a:r>
              <a:rPr lang="en-US" sz="4000"/>
              <a:t>Thank You’s and Regrets</a:t>
            </a:r>
            <a:endParaRPr sz="4000"/>
          </a:p>
        </p:txBody>
      </p:sp>
      <p:sp>
        <p:nvSpPr>
          <p:cNvPr id="418" name="Google Shape;418;p46"/>
          <p:cNvSpPr txBox="1"/>
          <p:nvPr>
            <p:ph idx="2" type="body"/>
          </p:nvPr>
        </p:nvSpPr>
        <p:spPr>
          <a:xfrm>
            <a:off x="124275" y="829225"/>
            <a:ext cx="8884200" cy="1611000"/>
          </a:xfrm>
          <a:prstGeom prst="rect">
            <a:avLst/>
          </a:prstGeom>
          <a:noFill/>
          <a:ln>
            <a:noFill/>
          </a:ln>
        </p:spPr>
        <p:txBody>
          <a:bodyPr anchorCtr="0" anchor="t" bIns="45700" lIns="91425" spcFirstLastPara="1" rIns="91425" wrap="square" tIns="45700">
            <a:noAutofit/>
          </a:bodyPr>
          <a:lstStyle/>
          <a:p>
            <a:pPr indent="-342900" lvl="0" marL="457200" rtl="0" algn="l">
              <a:lnSpc>
                <a:spcPct val="90000"/>
              </a:lnSpc>
              <a:spcBef>
                <a:spcPts val="1000"/>
              </a:spcBef>
              <a:spcAft>
                <a:spcPts val="0"/>
              </a:spcAft>
              <a:buClr>
                <a:schemeClr val="dk1"/>
              </a:buClr>
              <a:buSzPts val="1800"/>
              <a:buChar char="•"/>
            </a:pPr>
            <a:r>
              <a:rPr lang="en-US" sz="1800"/>
              <a:t>Send a note of appreciation to every person (faculty, staff or student) who </a:t>
            </a:r>
            <a:r>
              <a:rPr b="1" lang="en-US" sz="1800"/>
              <a:t>notably</a:t>
            </a:r>
            <a:r>
              <a:rPr lang="en-US" sz="1800"/>
              <a:t> interacted with you</a:t>
            </a:r>
            <a:endParaRPr sz="1800"/>
          </a:p>
          <a:p>
            <a:pPr indent="-342900" lvl="0" marL="457200" rtl="0" algn="l">
              <a:lnSpc>
                <a:spcPct val="90000"/>
              </a:lnSpc>
              <a:spcBef>
                <a:spcPts val="1000"/>
              </a:spcBef>
              <a:spcAft>
                <a:spcPts val="0"/>
              </a:spcAft>
              <a:buClr>
                <a:schemeClr val="dk1"/>
              </a:buClr>
              <a:buSzPts val="1800"/>
              <a:buChar char="•"/>
            </a:pPr>
            <a:r>
              <a:rPr lang="en-US" sz="1800"/>
              <a:t>Ask faculty any outstanding questions</a:t>
            </a:r>
            <a:endParaRPr sz="1800"/>
          </a:p>
          <a:p>
            <a:pPr indent="-342900" lvl="1" marL="914400" rtl="0" algn="l">
              <a:lnSpc>
                <a:spcPct val="90000"/>
              </a:lnSpc>
              <a:spcBef>
                <a:spcPts val="500"/>
              </a:spcBef>
              <a:spcAft>
                <a:spcPts val="0"/>
              </a:spcAft>
              <a:buSzPts val="1800"/>
              <a:buChar char="•"/>
            </a:pPr>
            <a:r>
              <a:rPr lang="en-US" sz="1800"/>
              <a:t>When will they expect to know if they are interested and able to accept you into their lab? </a:t>
            </a:r>
            <a:endParaRPr sz="1800"/>
          </a:p>
          <a:p>
            <a:pPr indent="-342900" lvl="1" marL="914400" rtl="0" algn="l">
              <a:lnSpc>
                <a:spcPct val="90000"/>
              </a:lnSpc>
              <a:spcBef>
                <a:spcPts val="500"/>
              </a:spcBef>
              <a:spcAft>
                <a:spcPts val="0"/>
              </a:spcAft>
              <a:buSzPts val="1800"/>
              <a:buChar char="•"/>
            </a:pPr>
            <a:r>
              <a:rPr lang="en-US" sz="1800"/>
              <a:t>Provide feedback if you have made some firm decisions</a:t>
            </a:r>
            <a:endParaRPr sz="1800"/>
          </a:p>
          <a:p>
            <a:pPr indent="-342900" lvl="0" marL="1371600" rtl="0" algn="l">
              <a:lnSpc>
                <a:spcPct val="90000"/>
              </a:lnSpc>
              <a:spcBef>
                <a:spcPts val="0"/>
              </a:spcBef>
              <a:spcAft>
                <a:spcPts val="0"/>
              </a:spcAft>
              <a:buSzPts val="1800"/>
              <a:buChar char="●"/>
            </a:pPr>
            <a:r>
              <a:rPr lang="en-US" sz="1800"/>
              <a:t>would definitely accept if you receive an offer </a:t>
            </a:r>
            <a:endParaRPr sz="1800"/>
          </a:p>
          <a:p>
            <a:pPr indent="-342900" lvl="0" marL="1371600" rtl="0" algn="l">
              <a:lnSpc>
                <a:spcPct val="90000"/>
              </a:lnSpc>
              <a:spcBef>
                <a:spcPts val="0"/>
              </a:spcBef>
              <a:spcAft>
                <a:spcPts val="0"/>
              </a:spcAft>
              <a:buSzPts val="1800"/>
              <a:buChar char="●"/>
            </a:pPr>
            <a:r>
              <a:rPr lang="en-US" sz="1800"/>
              <a:t>would be very interested if you receive an offer</a:t>
            </a:r>
            <a:endParaRPr sz="1800"/>
          </a:p>
          <a:p>
            <a:pPr indent="-342900" lvl="0" marL="1371600" rtl="0" algn="l">
              <a:lnSpc>
                <a:spcPct val="90000"/>
              </a:lnSpc>
              <a:spcBef>
                <a:spcPts val="0"/>
              </a:spcBef>
              <a:spcAft>
                <a:spcPts val="0"/>
              </a:spcAft>
              <a:buSzPts val="1800"/>
              <a:buChar char="●"/>
            </a:pPr>
            <a:r>
              <a:rPr lang="en-US" sz="1800"/>
              <a:t>enjoyed your visit and look forward to hearing from them</a:t>
            </a:r>
            <a:endParaRPr sz="1800"/>
          </a:p>
          <a:p>
            <a:pPr indent="-342900" lvl="0" marL="1371600" rtl="0" algn="l">
              <a:lnSpc>
                <a:spcPct val="90000"/>
              </a:lnSpc>
              <a:spcBef>
                <a:spcPts val="0"/>
              </a:spcBef>
              <a:spcAft>
                <a:spcPts val="0"/>
              </a:spcAft>
              <a:buSzPts val="1800"/>
              <a:buChar char="●"/>
            </a:pPr>
            <a:r>
              <a:rPr lang="en-US" sz="1800"/>
              <a:t>enjoyed your visit, but have decided to accept another offer</a:t>
            </a:r>
            <a:endParaRPr sz="1800"/>
          </a:p>
          <a:p>
            <a:pPr indent="-342900" lvl="0" marL="914400" rtl="0" algn="l">
              <a:lnSpc>
                <a:spcPct val="70000"/>
              </a:lnSpc>
              <a:spcBef>
                <a:spcPts val="1000"/>
              </a:spcBef>
              <a:spcAft>
                <a:spcPts val="0"/>
              </a:spcAft>
              <a:buClr>
                <a:schemeClr val="dk1"/>
              </a:buClr>
              <a:buSzPts val="1800"/>
              <a:buChar char="•"/>
            </a:pPr>
            <a:r>
              <a:rPr lang="en-US" sz="1800"/>
              <a:t>Always be honest!</a:t>
            </a:r>
            <a:endParaRPr sz="1800"/>
          </a:p>
          <a:p>
            <a:pPr indent="-342900" lvl="1" marL="1371600" rtl="0" algn="l">
              <a:lnSpc>
                <a:spcPct val="90000"/>
              </a:lnSpc>
              <a:spcBef>
                <a:spcPts val="500"/>
              </a:spcBef>
              <a:spcAft>
                <a:spcPts val="0"/>
              </a:spcAft>
              <a:buSzPts val="1800"/>
              <a:buChar char="•"/>
            </a:pPr>
            <a:r>
              <a:rPr lang="en-US" sz="1800"/>
              <a:t>It is a small world. You will see many of these people again and again</a:t>
            </a:r>
            <a:endParaRPr sz="1800"/>
          </a:p>
          <a:p>
            <a:pPr indent="-342900" lvl="0" marL="457200" rtl="0" algn="l">
              <a:lnSpc>
                <a:spcPct val="90000"/>
              </a:lnSpc>
              <a:spcBef>
                <a:spcPts val="500"/>
              </a:spcBef>
              <a:spcAft>
                <a:spcPts val="0"/>
              </a:spcAft>
              <a:buSzPts val="1800"/>
              <a:buChar char="•"/>
            </a:pPr>
            <a:r>
              <a:rPr lang="en-US" sz="1800"/>
              <a:t>Once you accept an offer, let other departments know asap</a:t>
            </a:r>
            <a:endParaRPr sz="1800"/>
          </a:p>
          <a:p>
            <a:pPr indent="0" lvl="0" marL="914400" rtl="0" algn="l">
              <a:lnSpc>
                <a:spcPct val="90000"/>
              </a:lnSpc>
              <a:spcBef>
                <a:spcPts val="500"/>
              </a:spcBef>
              <a:spcAft>
                <a:spcPts val="0"/>
              </a:spcAft>
              <a:buSzPts val="1800"/>
              <a:buNone/>
            </a:pPr>
            <a:r>
              <a:t/>
            </a:r>
            <a:endParaRPr sz="1800"/>
          </a:p>
          <a:p>
            <a:pPr indent="-228600" lvl="2" marL="1371600" rtl="0" algn="l">
              <a:lnSpc>
                <a:spcPct val="90000"/>
              </a:lnSpc>
              <a:spcBef>
                <a:spcPts val="500"/>
              </a:spcBef>
              <a:spcAft>
                <a:spcPts val="0"/>
              </a:spcAft>
              <a:buSzPts val="2857"/>
              <a:buNone/>
            </a:pPr>
            <a:r>
              <a:t/>
            </a:r>
            <a:endParaRPr/>
          </a:p>
        </p:txBody>
      </p:sp>
      <p:sp>
        <p:nvSpPr>
          <p:cNvPr id="419" name="Google Shape;419;p46"/>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4" name="Shape 424"/>
        <p:cNvGrpSpPr/>
        <p:nvPr/>
      </p:nvGrpSpPr>
      <p:grpSpPr>
        <a:xfrm>
          <a:off x="0" y="0"/>
          <a:ext cx="0" cy="0"/>
          <a:chOff x="0" y="0"/>
          <a:chExt cx="0" cy="0"/>
        </a:xfrm>
      </p:grpSpPr>
      <p:sp>
        <p:nvSpPr>
          <p:cNvPr id="425" name="Google Shape;425;p47"/>
          <p:cNvSpPr txBox="1"/>
          <p:nvPr>
            <p:ph type="title"/>
          </p:nvPr>
        </p:nvSpPr>
        <p:spPr>
          <a:xfrm>
            <a:off x="58650" y="174500"/>
            <a:ext cx="8912100" cy="6768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SzPts val="4400"/>
              <a:buNone/>
            </a:pPr>
            <a:r>
              <a:rPr lang="en-US" sz="3000"/>
              <a:t>Finally, </a:t>
            </a:r>
            <a:r>
              <a:rPr lang="en-US" sz="3000">
                <a:solidFill>
                  <a:srgbClr val="0000FF"/>
                </a:solidFill>
              </a:rPr>
              <a:t>Document</a:t>
            </a:r>
            <a:r>
              <a:rPr lang="en-US" sz="3000"/>
              <a:t> Your Efforts</a:t>
            </a:r>
            <a:endParaRPr sz="3000"/>
          </a:p>
        </p:txBody>
      </p:sp>
      <p:sp>
        <p:nvSpPr>
          <p:cNvPr id="426" name="Google Shape;426;p47"/>
          <p:cNvSpPr txBox="1"/>
          <p:nvPr>
            <p:ph idx="1" type="body"/>
          </p:nvPr>
        </p:nvSpPr>
        <p:spPr>
          <a:xfrm>
            <a:off x="173250" y="938500"/>
            <a:ext cx="8797500" cy="1125600"/>
          </a:xfrm>
          <a:prstGeom prst="rect">
            <a:avLst/>
          </a:prstGeom>
          <a:noFill/>
          <a:ln>
            <a:noFill/>
          </a:ln>
        </p:spPr>
        <p:txBody>
          <a:bodyPr anchorCtr="0" anchor="t" bIns="45700" lIns="91425" spcFirstLastPara="1" rIns="91425" wrap="square" tIns="45700">
            <a:noAutofit/>
          </a:bodyPr>
          <a:lstStyle/>
          <a:p>
            <a:pPr indent="-355600" lvl="0" marL="457200" rtl="0" algn="l">
              <a:lnSpc>
                <a:spcPct val="100000"/>
              </a:lnSpc>
              <a:spcBef>
                <a:spcPts val="1000"/>
              </a:spcBef>
              <a:spcAft>
                <a:spcPts val="0"/>
              </a:spcAft>
              <a:buClr>
                <a:schemeClr val="dk1"/>
              </a:buClr>
              <a:buSzPts val="2000"/>
              <a:buChar char="●"/>
            </a:pPr>
            <a:r>
              <a:rPr lang="en-US" sz="2000">
                <a:solidFill>
                  <a:schemeClr val="dk1"/>
                </a:solidFill>
              </a:rPr>
              <a:t>Each program you investigated or plan to investigate</a:t>
            </a:r>
            <a:endParaRPr sz="2000">
              <a:solidFill>
                <a:schemeClr val="dk1"/>
              </a:solidFill>
            </a:endParaRPr>
          </a:p>
          <a:p>
            <a:pPr indent="-355600" lvl="1" marL="914400" rtl="0" algn="l">
              <a:lnSpc>
                <a:spcPct val="100000"/>
              </a:lnSpc>
              <a:spcBef>
                <a:spcPts val="0"/>
              </a:spcBef>
              <a:spcAft>
                <a:spcPts val="0"/>
              </a:spcAft>
              <a:buClr>
                <a:schemeClr val="dk1"/>
              </a:buClr>
              <a:buSzPts val="2000"/>
              <a:buChar char="○"/>
            </a:pPr>
            <a:r>
              <a:rPr lang="en-US">
                <a:solidFill>
                  <a:schemeClr val="dk1"/>
                </a:solidFill>
              </a:rPr>
              <a:t>Summarize the important information</a:t>
            </a:r>
            <a:endParaRPr>
              <a:solidFill>
                <a:schemeClr val="dk1"/>
              </a:solidFill>
            </a:endParaRPr>
          </a:p>
          <a:p>
            <a:pPr indent="-355600" lvl="2" marL="1371600" rtl="0" algn="l">
              <a:lnSpc>
                <a:spcPct val="100000"/>
              </a:lnSpc>
              <a:spcBef>
                <a:spcPts val="0"/>
              </a:spcBef>
              <a:spcAft>
                <a:spcPts val="0"/>
              </a:spcAft>
              <a:buClr>
                <a:schemeClr val="dk1"/>
              </a:buClr>
              <a:buSzPts val="2000"/>
              <a:buChar char="■"/>
            </a:pPr>
            <a:r>
              <a:rPr lang="en-US" sz="2000">
                <a:solidFill>
                  <a:schemeClr val="dk1"/>
                </a:solidFill>
              </a:rPr>
              <a:t>pros and cons, size, …</a:t>
            </a:r>
            <a:endParaRPr sz="2000">
              <a:solidFill>
                <a:schemeClr val="dk1"/>
              </a:solidFill>
            </a:endParaRPr>
          </a:p>
          <a:p>
            <a:pPr indent="-355600" lvl="0" marL="457200" rtl="0" algn="l">
              <a:lnSpc>
                <a:spcPct val="100000"/>
              </a:lnSpc>
              <a:spcBef>
                <a:spcPts val="0"/>
              </a:spcBef>
              <a:spcAft>
                <a:spcPts val="0"/>
              </a:spcAft>
              <a:buClr>
                <a:schemeClr val="dk1"/>
              </a:buClr>
              <a:buSzPts val="2000"/>
              <a:buChar char="●"/>
            </a:pPr>
            <a:r>
              <a:rPr lang="en-US" sz="2000">
                <a:solidFill>
                  <a:schemeClr val="dk1"/>
                </a:solidFill>
              </a:rPr>
              <a:t>For each program, which faculty look like potential advisors</a:t>
            </a:r>
            <a:endParaRPr sz="2000">
              <a:solidFill>
                <a:schemeClr val="dk1"/>
              </a:solidFill>
            </a:endParaRPr>
          </a:p>
          <a:p>
            <a:pPr indent="-355600" lvl="1" marL="914400" rtl="0" algn="l">
              <a:lnSpc>
                <a:spcPct val="100000"/>
              </a:lnSpc>
              <a:spcBef>
                <a:spcPts val="0"/>
              </a:spcBef>
              <a:spcAft>
                <a:spcPts val="0"/>
              </a:spcAft>
              <a:buClr>
                <a:schemeClr val="dk1"/>
              </a:buClr>
              <a:buSzPts val="2000"/>
              <a:buChar char="○"/>
            </a:pPr>
            <a:r>
              <a:rPr lang="en-US">
                <a:solidFill>
                  <a:schemeClr val="dk1"/>
                </a:solidFill>
              </a:rPr>
              <a:t>Summarize the important information</a:t>
            </a:r>
            <a:endParaRPr>
              <a:solidFill>
                <a:schemeClr val="dk1"/>
              </a:solidFill>
            </a:endParaRPr>
          </a:p>
          <a:p>
            <a:pPr indent="-355600" lvl="2" marL="1371600" rtl="0" algn="l">
              <a:lnSpc>
                <a:spcPct val="100000"/>
              </a:lnSpc>
              <a:spcBef>
                <a:spcPts val="0"/>
              </a:spcBef>
              <a:spcAft>
                <a:spcPts val="0"/>
              </a:spcAft>
              <a:buClr>
                <a:schemeClr val="dk1"/>
              </a:buClr>
              <a:buSzPts val="2000"/>
              <a:buChar char="■"/>
            </a:pPr>
            <a:r>
              <a:rPr lang="en-US" sz="2000">
                <a:solidFill>
                  <a:schemeClr val="dk1"/>
                </a:solidFill>
              </a:rPr>
              <a:t>pros and cons, research areas, productivity</a:t>
            </a:r>
            <a:endParaRPr sz="2000">
              <a:solidFill>
                <a:schemeClr val="dk1"/>
              </a:solidFill>
            </a:endParaRPr>
          </a:p>
          <a:p>
            <a:pPr indent="-355600" lvl="0" marL="457200" rtl="0" algn="l">
              <a:lnSpc>
                <a:spcPct val="100000"/>
              </a:lnSpc>
              <a:spcBef>
                <a:spcPts val="0"/>
              </a:spcBef>
              <a:spcAft>
                <a:spcPts val="0"/>
              </a:spcAft>
              <a:buClr>
                <a:schemeClr val="dk1"/>
              </a:buClr>
              <a:buSzPts val="2000"/>
              <a:buChar char="●"/>
            </a:pPr>
            <a:r>
              <a:rPr lang="en-US" sz="2000">
                <a:solidFill>
                  <a:schemeClr val="dk1"/>
                </a:solidFill>
              </a:rPr>
              <a:t>For each potential advisor</a:t>
            </a:r>
            <a:endParaRPr sz="2000">
              <a:solidFill>
                <a:schemeClr val="dk1"/>
              </a:solidFill>
            </a:endParaRPr>
          </a:p>
          <a:p>
            <a:pPr indent="-355600" lvl="1" marL="914400" rtl="0" algn="l">
              <a:lnSpc>
                <a:spcPct val="100000"/>
              </a:lnSpc>
              <a:spcBef>
                <a:spcPts val="0"/>
              </a:spcBef>
              <a:spcAft>
                <a:spcPts val="0"/>
              </a:spcAft>
              <a:buClr>
                <a:schemeClr val="dk1"/>
              </a:buClr>
              <a:buSzPts val="2000"/>
              <a:buChar char="○"/>
            </a:pPr>
            <a:r>
              <a:rPr lang="en-US">
                <a:solidFill>
                  <a:schemeClr val="dk1"/>
                </a:solidFill>
              </a:rPr>
              <a:t>Relevant info about their research areas, productivity, funding, etc.</a:t>
            </a:r>
            <a:endParaRPr>
              <a:solidFill>
                <a:schemeClr val="dk1"/>
              </a:solidFill>
            </a:endParaRPr>
          </a:p>
          <a:p>
            <a:pPr indent="-355600" lvl="0" marL="457200" rtl="0" algn="l">
              <a:lnSpc>
                <a:spcPct val="100000"/>
              </a:lnSpc>
              <a:spcBef>
                <a:spcPts val="0"/>
              </a:spcBef>
              <a:spcAft>
                <a:spcPts val="0"/>
              </a:spcAft>
              <a:buClr>
                <a:schemeClr val="dk1"/>
              </a:buClr>
              <a:buSzPts val="2000"/>
              <a:buChar char="●"/>
            </a:pPr>
            <a:r>
              <a:rPr lang="en-US" sz="2000">
                <a:solidFill>
                  <a:schemeClr val="dk1"/>
                </a:solidFill>
              </a:rPr>
              <a:t>Status of your application</a:t>
            </a:r>
            <a:endParaRPr sz="2000">
              <a:solidFill>
                <a:schemeClr val="dk1"/>
              </a:solidFill>
            </a:endParaRPr>
          </a:p>
          <a:p>
            <a:pPr indent="-355600" lvl="1" marL="914400" rtl="0" algn="l">
              <a:lnSpc>
                <a:spcPct val="100000"/>
              </a:lnSpc>
              <a:spcBef>
                <a:spcPts val="0"/>
              </a:spcBef>
              <a:spcAft>
                <a:spcPts val="0"/>
              </a:spcAft>
              <a:buClr>
                <a:schemeClr val="dk1"/>
              </a:buClr>
              <a:buSzPts val="2000"/>
              <a:buChar char="○"/>
            </a:pPr>
            <a:r>
              <a:rPr lang="en-US">
                <a:solidFill>
                  <a:schemeClr val="dk1"/>
                </a:solidFill>
              </a:rPr>
              <a:t>Accepted/Not accepted/Didn’t apply; visit plans</a:t>
            </a:r>
            <a:endParaRPr>
              <a:solidFill>
                <a:schemeClr val="dk1"/>
              </a:solidFill>
            </a:endParaRPr>
          </a:p>
          <a:p>
            <a:pPr indent="-355600" lvl="0" marL="457200" rtl="0" algn="l">
              <a:lnSpc>
                <a:spcPct val="100000"/>
              </a:lnSpc>
              <a:spcBef>
                <a:spcPts val="0"/>
              </a:spcBef>
              <a:spcAft>
                <a:spcPts val="0"/>
              </a:spcAft>
              <a:buClr>
                <a:schemeClr val="dk1"/>
              </a:buClr>
              <a:buSzPts val="2000"/>
              <a:buChar char="●"/>
            </a:pPr>
            <a:r>
              <a:rPr lang="en-US" sz="2000">
                <a:solidFill>
                  <a:schemeClr val="dk1"/>
                </a:solidFill>
              </a:rPr>
              <a:t>Recommend a spreadsheet that you share with your coach</a:t>
            </a:r>
            <a:endParaRPr sz="2000">
              <a:solidFill>
                <a:schemeClr val="dk1"/>
              </a:solidFill>
            </a:endParaRPr>
          </a:p>
        </p:txBody>
      </p:sp>
      <p:sp>
        <p:nvSpPr>
          <p:cNvPr id="427" name="Google Shape;427;p47"/>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2" name="Shape 432"/>
        <p:cNvGrpSpPr/>
        <p:nvPr/>
      </p:nvGrpSpPr>
      <p:grpSpPr>
        <a:xfrm>
          <a:off x="0" y="0"/>
          <a:ext cx="0" cy="0"/>
          <a:chOff x="0" y="0"/>
          <a:chExt cx="0" cy="0"/>
        </a:xfrm>
      </p:grpSpPr>
      <p:sp>
        <p:nvSpPr>
          <p:cNvPr id="433" name="Google Shape;433;p48"/>
          <p:cNvSpPr txBox="1"/>
          <p:nvPr>
            <p:ph type="title"/>
          </p:nvPr>
        </p:nvSpPr>
        <p:spPr>
          <a:xfrm>
            <a:off x="628650" y="1106501"/>
            <a:ext cx="7886700" cy="694800"/>
          </a:xfrm>
          <a:prstGeom prst="rect">
            <a:avLst/>
          </a:prstGeom>
        </p:spPr>
        <p:txBody>
          <a:bodyPr anchorCtr="0" anchor="b" bIns="45700" lIns="91425" spcFirstLastPara="1" rIns="91425" wrap="square" tIns="45700">
            <a:normAutofit fontScale="90000"/>
          </a:bodyPr>
          <a:lstStyle/>
          <a:p>
            <a:pPr indent="0" lvl="0" marL="0" rtl="0" algn="ctr">
              <a:spcBef>
                <a:spcPts val="0"/>
              </a:spcBef>
              <a:spcAft>
                <a:spcPts val="0"/>
              </a:spcAft>
              <a:buNone/>
            </a:pPr>
            <a:r>
              <a:rPr lang="en-US"/>
              <a:t>Review all application-related material we covered </a:t>
            </a:r>
            <a:endParaRPr/>
          </a:p>
        </p:txBody>
      </p:sp>
      <p:sp>
        <p:nvSpPr>
          <p:cNvPr id="434" name="Google Shape;434;p48"/>
          <p:cNvSpPr txBox="1"/>
          <p:nvPr>
            <p:ph idx="1" type="body"/>
          </p:nvPr>
        </p:nvSpPr>
        <p:spPr>
          <a:xfrm>
            <a:off x="738675" y="2686780"/>
            <a:ext cx="7776600" cy="2058000"/>
          </a:xfrm>
          <a:prstGeom prst="rect">
            <a:avLst/>
          </a:prstGeom>
        </p:spPr>
        <p:txBody>
          <a:bodyPr anchorCtr="0" anchor="t" bIns="45700" lIns="91425" spcFirstLastPara="1" rIns="91425" wrap="square" tIns="45700">
            <a:noAutofit/>
          </a:bodyPr>
          <a:lstStyle/>
          <a:p>
            <a:pPr indent="0" lvl="0" marL="0" rtl="0" algn="ctr">
              <a:lnSpc>
                <a:spcPct val="70000"/>
              </a:lnSpc>
              <a:spcBef>
                <a:spcPts val="1000"/>
              </a:spcBef>
              <a:spcAft>
                <a:spcPts val="0"/>
              </a:spcAft>
              <a:buSzPts val="935"/>
              <a:buNone/>
            </a:pPr>
            <a:r>
              <a:rPr b="1" lang="en-US" sz="3120">
                <a:solidFill>
                  <a:srgbClr val="FF9900"/>
                </a:solidFill>
              </a:rPr>
              <a:t>Y</a:t>
            </a:r>
            <a:r>
              <a:rPr b="1" lang="en-US" sz="3120">
                <a:solidFill>
                  <a:srgbClr val="FF9900"/>
                </a:solidFill>
              </a:rPr>
              <a:t>ou should have questions!</a:t>
            </a:r>
            <a:endParaRPr b="1" sz="3120">
              <a:solidFill>
                <a:srgbClr val="FF9900"/>
              </a:solidFill>
            </a:endParaRPr>
          </a:p>
          <a:p>
            <a:pPr indent="0" lvl="0" marL="0" rtl="0" algn="ctr">
              <a:lnSpc>
                <a:spcPct val="70000"/>
              </a:lnSpc>
              <a:spcBef>
                <a:spcPts val="1000"/>
              </a:spcBef>
              <a:spcAft>
                <a:spcPts val="0"/>
              </a:spcAft>
              <a:buSzPts val="935"/>
              <a:buNone/>
            </a:pPr>
            <a:r>
              <a:rPr b="1" lang="en-US" sz="3120">
                <a:solidFill>
                  <a:srgbClr val="FF9900"/>
                </a:solidFill>
              </a:rPr>
              <a:t>Talk to your coach, come to office hours.</a:t>
            </a:r>
            <a:endParaRPr b="1" sz="3120">
              <a:solidFill>
                <a:srgbClr val="FF9900"/>
              </a:solidFill>
            </a:endParaRPr>
          </a:p>
          <a:p>
            <a:pPr indent="0" lvl="0" marL="0" rtl="0" algn="ctr">
              <a:lnSpc>
                <a:spcPct val="70000"/>
              </a:lnSpc>
              <a:spcBef>
                <a:spcPts val="1000"/>
              </a:spcBef>
              <a:spcAft>
                <a:spcPts val="0"/>
              </a:spcAft>
              <a:buSzPts val="935"/>
              <a:buNone/>
            </a:pPr>
            <a:r>
              <a:rPr b="1" lang="en-US" sz="3120">
                <a:solidFill>
                  <a:srgbClr val="FF9900"/>
                </a:solidFill>
              </a:rPr>
              <a:t>Keep working on your application material</a:t>
            </a:r>
            <a:endParaRPr b="1" sz="3120">
              <a:solidFill>
                <a:srgbClr val="FF9900"/>
              </a:solidFill>
            </a:endParaRPr>
          </a:p>
        </p:txBody>
      </p:sp>
      <p:sp>
        <p:nvSpPr>
          <p:cNvPr id="435" name="Google Shape;435;p48"/>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9" name="Shape 439"/>
        <p:cNvGrpSpPr/>
        <p:nvPr/>
      </p:nvGrpSpPr>
      <p:grpSpPr>
        <a:xfrm>
          <a:off x="0" y="0"/>
          <a:ext cx="0" cy="0"/>
          <a:chOff x="0" y="0"/>
          <a:chExt cx="0" cy="0"/>
        </a:xfrm>
      </p:grpSpPr>
      <p:sp>
        <p:nvSpPr>
          <p:cNvPr id="440" name="Google Shape;440;p49"/>
          <p:cNvSpPr txBox="1"/>
          <p:nvPr>
            <p:ph type="ctrTitle"/>
          </p:nvPr>
        </p:nvSpPr>
        <p:spPr>
          <a:xfrm>
            <a:off x="1075337" y="422445"/>
            <a:ext cx="6858000" cy="633000"/>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Clr>
                <a:schemeClr val="dk1"/>
              </a:buClr>
              <a:buSzPts val="4400"/>
              <a:buFont typeface="Calibri"/>
              <a:buNone/>
            </a:pPr>
            <a:r>
              <a:rPr b="1" lang="en-US" sz="3600">
                <a:solidFill>
                  <a:schemeClr val="accent1"/>
                </a:solidFill>
              </a:rPr>
              <a:t>Coming up next ...</a:t>
            </a:r>
            <a:endParaRPr b="1" sz="3600">
              <a:solidFill>
                <a:schemeClr val="accent1"/>
              </a:solidFill>
            </a:endParaRPr>
          </a:p>
        </p:txBody>
      </p:sp>
      <p:sp>
        <p:nvSpPr>
          <p:cNvPr id="441" name="Google Shape;441;p49"/>
          <p:cNvSpPr txBox="1"/>
          <p:nvPr>
            <p:ph idx="1" type="subTitle"/>
          </p:nvPr>
        </p:nvSpPr>
        <p:spPr>
          <a:xfrm>
            <a:off x="476000" y="1055450"/>
            <a:ext cx="8432100" cy="3407100"/>
          </a:xfrm>
          <a:prstGeom prst="rect">
            <a:avLst/>
          </a:prstGeom>
          <a:noFill/>
          <a:ln>
            <a:noFill/>
          </a:ln>
        </p:spPr>
        <p:txBody>
          <a:bodyPr anchorCtr="0" anchor="t" bIns="45700" lIns="91425" spcFirstLastPara="1" rIns="91425" wrap="square" tIns="45700">
            <a:noAutofit/>
          </a:bodyPr>
          <a:lstStyle/>
          <a:p>
            <a:pPr indent="0" lvl="0" marL="0" rtl="0" algn="ctr">
              <a:lnSpc>
                <a:spcPct val="115000"/>
              </a:lnSpc>
              <a:spcBef>
                <a:spcPts val="0"/>
              </a:spcBef>
              <a:spcAft>
                <a:spcPts val="0"/>
              </a:spcAft>
              <a:buClr>
                <a:schemeClr val="dk1"/>
              </a:buClr>
              <a:buSzPts val="3200"/>
              <a:buNone/>
            </a:pPr>
            <a:r>
              <a:t/>
            </a:r>
            <a:endParaRPr b="1" sz="2600"/>
          </a:p>
          <a:p>
            <a:pPr indent="0" lvl="0" marL="0" rtl="0" algn="ctr">
              <a:lnSpc>
                <a:spcPct val="115000"/>
              </a:lnSpc>
              <a:spcBef>
                <a:spcPts val="0"/>
              </a:spcBef>
              <a:spcAft>
                <a:spcPts val="0"/>
              </a:spcAft>
              <a:buClr>
                <a:schemeClr val="dk1"/>
              </a:buClr>
              <a:buSzPts val="3200"/>
              <a:buNone/>
            </a:pPr>
            <a:r>
              <a:rPr b="1" lang="en-US" sz="2600">
                <a:highlight>
                  <a:srgbClr val="FFFFFF"/>
                </a:highlight>
              </a:rPr>
              <a:t>Panel 2: Q&amp;A with Cohort 1 and 2 CSGrad4US Fellows </a:t>
            </a:r>
            <a:endParaRPr b="1" sz="2600">
              <a:highlight>
                <a:srgbClr val="FFFFFF"/>
              </a:highlight>
            </a:endParaRPr>
          </a:p>
          <a:p>
            <a:pPr indent="0" lvl="0" marL="0" rtl="0" algn="ctr">
              <a:lnSpc>
                <a:spcPct val="115000"/>
              </a:lnSpc>
              <a:spcBef>
                <a:spcPts val="0"/>
              </a:spcBef>
              <a:spcAft>
                <a:spcPts val="0"/>
              </a:spcAft>
              <a:buClr>
                <a:schemeClr val="dk1"/>
              </a:buClr>
              <a:buSzPts val="3200"/>
              <a:buNone/>
            </a:pPr>
            <a:r>
              <a:rPr lang="en-US" sz="2600">
                <a:highlight>
                  <a:srgbClr val="FFFFFF"/>
                </a:highlight>
              </a:rPr>
              <a:t>Thursday, October 19, 2023, 7pm</a:t>
            </a:r>
            <a:endParaRPr sz="2600">
              <a:highlight>
                <a:srgbClr val="FFFFFF"/>
              </a:highlight>
            </a:endParaRPr>
          </a:p>
          <a:p>
            <a:pPr indent="0" lvl="0" marL="0" rtl="0" algn="l">
              <a:lnSpc>
                <a:spcPct val="115000"/>
              </a:lnSpc>
              <a:spcBef>
                <a:spcPts val="0"/>
              </a:spcBef>
              <a:spcAft>
                <a:spcPts val="0"/>
              </a:spcAft>
              <a:buClr>
                <a:schemeClr val="dk1"/>
              </a:buClr>
              <a:buSzPts val="3200"/>
              <a:buNone/>
            </a:pPr>
            <a:r>
              <a:t/>
            </a:r>
            <a:endParaRPr b="1" sz="2600">
              <a:highlight>
                <a:srgbClr val="FFFFFF"/>
              </a:highlight>
            </a:endParaRPr>
          </a:p>
          <a:p>
            <a:pPr indent="0" lvl="0" marL="0" rtl="0" algn="ctr">
              <a:lnSpc>
                <a:spcPct val="115000"/>
              </a:lnSpc>
              <a:spcBef>
                <a:spcPts val="0"/>
              </a:spcBef>
              <a:spcAft>
                <a:spcPts val="0"/>
              </a:spcAft>
              <a:buClr>
                <a:schemeClr val="dk1"/>
              </a:buClr>
              <a:buSzPts val="3200"/>
              <a:buNone/>
            </a:pPr>
            <a:r>
              <a:rPr b="1" lang="en-US" sz="2600">
                <a:highlight>
                  <a:srgbClr val="FFFFFF"/>
                </a:highlight>
              </a:rPr>
              <a:t>Panel 3: What I Wish I had Known Before Attending </a:t>
            </a:r>
            <a:r>
              <a:rPr b="1" lang="en-US" sz="2600">
                <a:highlight>
                  <a:srgbClr val="FFFFFF"/>
                </a:highlight>
              </a:rPr>
              <a:t>Graduate</a:t>
            </a:r>
            <a:r>
              <a:rPr b="1" lang="en-US" sz="2600">
                <a:highlight>
                  <a:srgbClr val="FFFFFF"/>
                </a:highlight>
              </a:rPr>
              <a:t> School </a:t>
            </a:r>
            <a:endParaRPr b="1" sz="2600">
              <a:highlight>
                <a:srgbClr val="FFFFFF"/>
              </a:highlight>
            </a:endParaRPr>
          </a:p>
          <a:p>
            <a:pPr indent="0" lvl="0" marL="0" rtl="0" algn="ctr">
              <a:lnSpc>
                <a:spcPct val="115000"/>
              </a:lnSpc>
              <a:spcBef>
                <a:spcPts val="0"/>
              </a:spcBef>
              <a:spcAft>
                <a:spcPts val="0"/>
              </a:spcAft>
              <a:buClr>
                <a:schemeClr val="dk1"/>
              </a:buClr>
              <a:buSzPts val="3200"/>
              <a:buNone/>
            </a:pPr>
            <a:r>
              <a:rPr lang="en-US" sz="2600">
                <a:highlight>
                  <a:srgbClr val="FFFFFF"/>
                </a:highlight>
              </a:rPr>
              <a:t>Thursday, November 2, </a:t>
            </a:r>
            <a:r>
              <a:rPr lang="en-US" sz="2600">
                <a:highlight>
                  <a:schemeClr val="lt1"/>
                </a:highlight>
              </a:rPr>
              <a:t>2023, 7pm</a:t>
            </a:r>
            <a:endParaRPr sz="2600">
              <a:highlight>
                <a:srgbClr val="FFFFFF"/>
              </a:highlight>
            </a:endParaRPr>
          </a:p>
          <a:p>
            <a:pPr indent="0" lvl="0" marL="0" rtl="0" algn="ctr">
              <a:lnSpc>
                <a:spcPct val="115000"/>
              </a:lnSpc>
              <a:spcBef>
                <a:spcPts val="0"/>
              </a:spcBef>
              <a:spcAft>
                <a:spcPts val="0"/>
              </a:spcAft>
              <a:buClr>
                <a:schemeClr val="dk1"/>
              </a:buClr>
              <a:buSzPts val="3200"/>
              <a:buNone/>
            </a:pPr>
            <a:r>
              <a:t/>
            </a:r>
            <a:endParaRPr b="1" sz="2600">
              <a:highlight>
                <a:srgbClr val="FFFFFF"/>
              </a:highlight>
            </a:endParaRPr>
          </a:p>
          <a:p>
            <a:pPr indent="0" lvl="0" marL="0" rtl="0" algn="l">
              <a:lnSpc>
                <a:spcPct val="115000"/>
              </a:lnSpc>
              <a:spcBef>
                <a:spcPts val="0"/>
              </a:spcBef>
              <a:spcAft>
                <a:spcPts val="0"/>
              </a:spcAft>
              <a:buClr>
                <a:schemeClr val="dk1"/>
              </a:buClr>
              <a:buSzPts val="3200"/>
              <a:buNone/>
            </a:pPr>
            <a:r>
              <a:t/>
            </a:r>
            <a:endParaRPr b="1" sz="2600">
              <a:highlight>
                <a:srgbClr val="FFFFFF"/>
              </a:highlight>
            </a:endParaRPr>
          </a:p>
          <a:p>
            <a:pPr indent="0" lvl="0" marL="0" rtl="0" algn="l">
              <a:lnSpc>
                <a:spcPct val="115000"/>
              </a:lnSpc>
              <a:spcBef>
                <a:spcPts val="0"/>
              </a:spcBef>
              <a:spcAft>
                <a:spcPts val="0"/>
              </a:spcAft>
              <a:buClr>
                <a:schemeClr val="dk1"/>
              </a:buClr>
              <a:buSzPts val="1100"/>
              <a:buFont typeface="Arial"/>
              <a:buNone/>
            </a:pPr>
            <a:r>
              <a:t/>
            </a:r>
            <a:endParaRPr b="1" sz="2400"/>
          </a:p>
          <a:p>
            <a:pPr indent="0" lvl="0" marL="0" rtl="0" algn="ctr">
              <a:lnSpc>
                <a:spcPct val="115000"/>
              </a:lnSpc>
              <a:spcBef>
                <a:spcPts val="0"/>
              </a:spcBef>
              <a:spcAft>
                <a:spcPts val="0"/>
              </a:spcAft>
              <a:buClr>
                <a:schemeClr val="dk1"/>
              </a:buClr>
              <a:buSzPts val="3200"/>
              <a:buNone/>
            </a:pPr>
            <a:r>
              <a:t/>
            </a:r>
            <a:endParaRPr sz="2400">
              <a:solidFill>
                <a:srgbClr val="FF0000"/>
              </a:solidFill>
            </a:endParaRPr>
          </a:p>
        </p:txBody>
      </p:sp>
      <p:sp>
        <p:nvSpPr>
          <p:cNvPr id="442" name="Google Shape;442;p49"/>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7" name="Shape 447"/>
        <p:cNvGrpSpPr/>
        <p:nvPr/>
      </p:nvGrpSpPr>
      <p:grpSpPr>
        <a:xfrm>
          <a:off x="0" y="0"/>
          <a:ext cx="0" cy="0"/>
          <a:chOff x="0" y="0"/>
          <a:chExt cx="0" cy="0"/>
        </a:xfrm>
      </p:grpSpPr>
      <p:sp>
        <p:nvSpPr>
          <p:cNvPr id="448" name="Google Shape;448;p50"/>
          <p:cNvSpPr txBox="1"/>
          <p:nvPr>
            <p:ph type="ctrTitle"/>
          </p:nvPr>
        </p:nvSpPr>
        <p:spPr>
          <a:xfrm>
            <a:off x="1089212" y="1077045"/>
            <a:ext cx="6858000" cy="633000"/>
          </a:xfrm>
          <a:prstGeom prst="rect">
            <a:avLst/>
          </a:prstGeom>
        </p:spPr>
        <p:txBody>
          <a:bodyPr anchorCtr="0" anchor="b" bIns="45700" lIns="91425" spcFirstLastPara="1" rIns="91425" wrap="square" tIns="45700">
            <a:normAutofit fontScale="90000"/>
          </a:bodyPr>
          <a:lstStyle/>
          <a:p>
            <a:pPr indent="0" lvl="0" marL="0" rtl="0" algn="ctr">
              <a:spcBef>
                <a:spcPts val="0"/>
              </a:spcBef>
              <a:spcAft>
                <a:spcPts val="0"/>
              </a:spcAft>
              <a:buNone/>
            </a:pPr>
            <a:r>
              <a:t/>
            </a:r>
            <a:endParaRPr/>
          </a:p>
        </p:txBody>
      </p:sp>
      <p:sp>
        <p:nvSpPr>
          <p:cNvPr id="449" name="Google Shape;449;p50"/>
          <p:cNvSpPr txBox="1"/>
          <p:nvPr>
            <p:ph idx="1" type="subTitle"/>
          </p:nvPr>
        </p:nvSpPr>
        <p:spPr>
          <a:xfrm>
            <a:off x="1089212" y="1802893"/>
            <a:ext cx="6858000" cy="1241400"/>
          </a:xfrm>
          <a:prstGeom prst="rect">
            <a:avLst/>
          </a:prstGeom>
        </p:spPr>
        <p:txBody>
          <a:bodyPr anchorCtr="0" anchor="t" bIns="45700" lIns="91425" spcFirstLastPara="1" rIns="91425" wrap="square" tIns="45700">
            <a:normAutofit/>
          </a:bodyPr>
          <a:lstStyle/>
          <a:p>
            <a:pPr indent="0" lvl="0" marL="0" rtl="0" algn="ctr">
              <a:spcBef>
                <a:spcPts val="1000"/>
              </a:spcBef>
              <a:spcAft>
                <a:spcPts val="0"/>
              </a:spcAft>
              <a:buNone/>
            </a:pPr>
            <a:r>
              <a:t/>
            </a:r>
            <a:endParaRPr/>
          </a:p>
        </p:txBody>
      </p:sp>
      <p:sp>
        <p:nvSpPr>
          <p:cNvPr id="450" name="Google Shape;450;p50"/>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7"/>
          <p:cNvSpPr txBox="1"/>
          <p:nvPr>
            <p:ph type="title"/>
          </p:nvPr>
        </p:nvSpPr>
        <p:spPr>
          <a:xfrm>
            <a:off x="628650" y="196522"/>
            <a:ext cx="7886700" cy="697500"/>
          </a:xfrm>
          <a:prstGeom prst="rect">
            <a:avLst/>
          </a:prstGeom>
          <a:noFill/>
          <a:ln>
            <a:noFill/>
          </a:ln>
        </p:spPr>
        <p:txBody>
          <a:bodyPr anchorCtr="0" anchor="ctr" bIns="45700" lIns="91425" spcFirstLastPara="1" rIns="91425" wrap="square" tIns="45700">
            <a:normAutofit/>
          </a:bodyPr>
          <a:lstStyle/>
          <a:p>
            <a:pPr indent="0" lvl="0" marL="0" rtl="0" algn="ctr">
              <a:lnSpc>
                <a:spcPct val="115000"/>
              </a:lnSpc>
              <a:spcBef>
                <a:spcPts val="360"/>
              </a:spcBef>
              <a:spcAft>
                <a:spcPts val="0"/>
              </a:spcAft>
              <a:buClr>
                <a:schemeClr val="dk1"/>
              </a:buClr>
              <a:buSzPts val="1800"/>
              <a:buNone/>
            </a:pPr>
            <a:r>
              <a:rPr lang="en-US" sz="3000">
                <a:latin typeface="Lato"/>
                <a:ea typeface="Lato"/>
                <a:cs typeface="Lato"/>
                <a:sym typeface="Lato"/>
              </a:rPr>
              <a:t>Contacting Potential Advisors</a:t>
            </a:r>
            <a:endParaRPr sz="3000"/>
          </a:p>
        </p:txBody>
      </p:sp>
      <p:sp>
        <p:nvSpPr>
          <p:cNvPr id="96" name="Google Shape;96;p17"/>
          <p:cNvSpPr txBox="1"/>
          <p:nvPr>
            <p:ph idx="2" type="body"/>
          </p:nvPr>
        </p:nvSpPr>
        <p:spPr>
          <a:xfrm>
            <a:off x="375450" y="968125"/>
            <a:ext cx="8393100" cy="40140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500"/>
              </a:spcBef>
              <a:spcAft>
                <a:spcPts val="0"/>
              </a:spcAft>
              <a:buSzPts val="1800"/>
              <a:buNone/>
            </a:pPr>
            <a:r>
              <a:rPr b="1" lang="en-US" sz="1800"/>
              <a:t>Very common: </a:t>
            </a:r>
            <a:r>
              <a:rPr lang="en-US" sz="1800"/>
              <a:t>Applicants are accepted if a faculty commits to advise. </a:t>
            </a:r>
            <a:endParaRPr sz="1800"/>
          </a:p>
          <a:p>
            <a:pPr indent="0" lvl="0" marL="0" rtl="0" algn="l">
              <a:lnSpc>
                <a:spcPct val="100000"/>
              </a:lnSpc>
              <a:spcBef>
                <a:spcPts val="500"/>
              </a:spcBef>
              <a:spcAft>
                <a:spcPts val="0"/>
              </a:spcAft>
              <a:buNone/>
            </a:pPr>
            <a:r>
              <a:rPr b="1" lang="en-US" sz="1800"/>
              <a:t>What should I do?</a:t>
            </a:r>
            <a:endParaRPr b="1" sz="1800"/>
          </a:p>
          <a:p>
            <a:pPr indent="-342900" lvl="0" marL="457200" rtl="0" algn="l">
              <a:lnSpc>
                <a:spcPct val="100000"/>
              </a:lnSpc>
              <a:spcBef>
                <a:spcPts val="500"/>
              </a:spcBef>
              <a:spcAft>
                <a:spcPts val="0"/>
              </a:spcAft>
              <a:buSzPts val="1800"/>
              <a:buChar char="•"/>
            </a:pPr>
            <a:r>
              <a:rPr lang="en-US" sz="1800"/>
              <a:t>Explore and identify programs </a:t>
            </a:r>
            <a:r>
              <a:rPr lang="en-US" sz="1800" u="sng"/>
              <a:t>and</a:t>
            </a:r>
            <a:r>
              <a:rPr lang="en-US" sz="1800"/>
              <a:t> faculty in your areas of interest</a:t>
            </a:r>
            <a:endParaRPr sz="1800"/>
          </a:p>
          <a:p>
            <a:pPr indent="0" lvl="0" marL="0" rtl="0" algn="l">
              <a:lnSpc>
                <a:spcPct val="100000"/>
              </a:lnSpc>
              <a:spcBef>
                <a:spcPts val="500"/>
              </a:spcBef>
              <a:spcAft>
                <a:spcPts val="0"/>
              </a:spcAft>
              <a:buNone/>
            </a:pPr>
            <a:r>
              <a:t/>
            </a:r>
            <a:endParaRPr b="1" sz="1800"/>
          </a:p>
          <a:p>
            <a:pPr indent="0" lvl="0" marL="0" rtl="0" algn="l">
              <a:lnSpc>
                <a:spcPct val="100000"/>
              </a:lnSpc>
              <a:spcBef>
                <a:spcPts val="500"/>
              </a:spcBef>
              <a:spcAft>
                <a:spcPts val="0"/>
              </a:spcAft>
              <a:buNone/>
            </a:pPr>
            <a:r>
              <a:rPr b="1" lang="en-US" sz="1800"/>
              <a:t>Before reaching out to faculty</a:t>
            </a:r>
            <a:r>
              <a:rPr lang="en-US" sz="1800"/>
              <a:t>: Do your homework!  </a:t>
            </a:r>
            <a:endParaRPr sz="1800"/>
          </a:p>
          <a:p>
            <a:pPr indent="-342934" lvl="1" marL="457200" rtl="0" algn="l">
              <a:lnSpc>
                <a:spcPct val="100000"/>
              </a:lnSpc>
              <a:spcBef>
                <a:spcPts val="500"/>
              </a:spcBef>
              <a:spcAft>
                <a:spcPts val="0"/>
              </a:spcAft>
              <a:buSzPts val="1800"/>
              <a:buChar char="•"/>
            </a:pPr>
            <a:r>
              <a:rPr lang="en-US" sz="1800"/>
              <a:t>Look out for specific instructions on their webpage about what to do </a:t>
            </a:r>
            <a:r>
              <a:rPr b="1" lang="en-US" sz="1800"/>
              <a:t>before</a:t>
            </a:r>
            <a:r>
              <a:rPr lang="en-US" sz="1800"/>
              <a:t> contacting them.</a:t>
            </a:r>
            <a:endParaRPr sz="1800"/>
          </a:p>
          <a:p>
            <a:pPr indent="-342934" lvl="1" marL="457200" rtl="0" algn="l">
              <a:lnSpc>
                <a:spcPct val="100000"/>
              </a:lnSpc>
              <a:spcBef>
                <a:spcPts val="500"/>
              </a:spcBef>
              <a:spcAft>
                <a:spcPts val="0"/>
              </a:spcAft>
              <a:buSzPts val="1800"/>
              <a:buChar char="•"/>
            </a:pPr>
            <a:r>
              <a:rPr lang="en-US" sz="1800"/>
              <a:t>Are you familiar with their recent research activities?</a:t>
            </a:r>
            <a:endParaRPr sz="1800"/>
          </a:p>
          <a:p>
            <a:pPr indent="-342934" lvl="1" marL="457200" rtl="0" algn="l">
              <a:lnSpc>
                <a:spcPct val="100000"/>
              </a:lnSpc>
              <a:spcBef>
                <a:spcPts val="500"/>
              </a:spcBef>
              <a:spcAft>
                <a:spcPts val="0"/>
              </a:spcAft>
              <a:buSzPts val="1800"/>
              <a:buChar char="•"/>
            </a:pPr>
            <a:r>
              <a:rPr lang="en-US" sz="1800"/>
              <a:t>Have you reviewed samples of their papers or presentations?</a:t>
            </a:r>
            <a:endParaRPr sz="1800"/>
          </a:p>
          <a:p>
            <a:pPr indent="-342934" lvl="1" marL="457200" rtl="0" algn="l">
              <a:lnSpc>
                <a:spcPct val="100000"/>
              </a:lnSpc>
              <a:spcBef>
                <a:spcPts val="500"/>
              </a:spcBef>
              <a:spcAft>
                <a:spcPts val="0"/>
              </a:spcAft>
              <a:buSzPts val="1800"/>
              <a:buChar char="•"/>
            </a:pPr>
            <a:r>
              <a:rPr lang="en-US" sz="1800"/>
              <a:t>What work interests you the most?</a:t>
            </a:r>
            <a:endParaRPr sz="1800"/>
          </a:p>
          <a:p>
            <a:pPr indent="-342934" lvl="1" marL="457200" rtl="0" algn="l">
              <a:lnSpc>
                <a:spcPct val="100000"/>
              </a:lnSpc>
              <a:spcBef>
                <a:spcPts val="500"/>
              </a:spcBef>
              <a:spcAft>
                <a:spcPts val="0"/>
              </a:spcAft>
              <a:buSzPts val="1800"/>
              <a:buChar char="•"/>
            </a:pPr>
            <a:r>
              <a:rPr b="1" lang="en-US" sz="1800"/>
              <a:t>Not:</a:t>
            </a:r>
            <a:r>
              <a:rPr lang="en-US" sz="1800"/>
              <a:t> Dear X, I am very interested in your research area …</a:t>
            </a:r>
            <a:endParaRPr sz="1800"/>
          </a:p>
          <a:p>
            <a:pPr indent="0" lvl="0" marL="0" rtl="0" algn="l">
              <a:lnSpc>
                <a:spcPct val="100000"/>
              </a:lnSpc>
              <a:spcBef>
                <a:spcPts val="500"/>
              </a:spcBef>
              <a:spcAft>
                <a:spcPts val="0"/>
              </a:spcAft>
              <a:buNone/>
            </a:pPr>
            <a:r>
              <a:t/>
            </a:r>
            <a:endParaRPr sz="1800"/>
          </a:p>
          <a:p>
            <a:pPr indent="0" lvl="0" marL="0" rtl="0" algn="l">
              <a:lnSpc>
                <a:spcPct val="115000"/>
              </a:lnSpc>
              <a:spcBef>
                <a:spcPts val="1000"/>
              </a:spcBef>
              <a:spcAft>
                <a:spcPts val="0"/>
              </a:spcAft>
              <a:buNone/>
            </a:pPr>
            <a:r>
              <a:t/>
            </a:r>
            <a:endParaRPr sz="2000"/>
          </a:p>
        </p:txBody>
      </p:sp>
      <p:sp>
        <p:nvSpPr>
          <p:cNvPr id="97" name="Google Shape;97;p17"/>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18"/>
          <p:cNvSpPr txBox="1"/>
          <p:nvPr>
            <p:ph type="title"/>
          </p:nvPr>
        </p:nvSpPr>
        <p:spPr>
          <a:xfrm>
            <a:off x="628650" y="196522"/>
            <a:ext cx="7886700" cy="697500"/>
          </a:xfrm>
          <a:prstGeom prst="rect">
            <a:avLst/>
          </a:prstGeom>
          <a:noFill/>
          <a:ln>
            <a:noFill/>
          </a:ln>
        </p:spPr>
        <p:txBody>
          <a:bodyPr anchorCtr="0" anchor="ctr" bIns="45700" lIns="91425" spcFirstLastPara="1" rIns="91425" wrap="square" tIns="45700">
            <a:normAutofit/>
          </a:bodyPr>
          <a:lstStyle/>
          <a:p>
            <a:pPr indent="0" lvl="0" marL="0" rtl="0" algn="ctr">
              <a:lnSpc>
                <a:spcPct val="115000"/>
              </a:lnSpc>
              <a:spcBef>
                <a:spcPts val="360"/>
              </a:spcBef>
              <a:spcAft>
                <a:spcPts val="0"/>
              </a:spcAft>
              <a:buClr>
                <a:schemeClr val="dk1"/>
              </a:buClr>
              <a:buSzPts val="1800"/>
              <a:buNone/>
            </a:pPr>
            <a:r>
              <a:rPr lang="en-US" sz="3000">
                <a:latin typeface="Lato"/>
                <a:ea typeface="Lato"/>
                <a:cs typeface="Lato"/>
                <a:sym typeface="Lato"/>
              </a:rPr>
              <a:t>Contacting Potential Advisors (2)</a:t>
            </a:r>
            <a:endParaRPr sz="3000"/>
          </a:p>
        </p:txBody>
      </p:sp>
      <p:sp>
        <p:nvSpPr>
          <p:cNvPr id="103" name="Google Shape;103;p18"/>
          <p:cNvSpPr txBox="1"/>
          <p:nvPr>
            <p:ph idx="2" type="body"/>
          </p:nvPr>
        </p:nvSpPr>
        <p:spPr>
          <a:xfrm>
            <a:off x="375450" y="968125"/>
            <a:ext cx="8393100" cy="40140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1000"/>
              </a:spcBef>
              <a:spcAft>
                <a:spcPts val="0"/>
              </a:spcAft>
              <a:buNone/>
            </a:pPr>
            <a:r>
              <a:rPr b="1" lang="en-US" sz="1800"/>
              <a:t>Send an email </a:t>
            </a:r>
            <a:endParaRPr b="1" sz="1800"/>
          </a:p>
          <a:p>
            <a:pPr indent="-228600" lvl="0" marL="228600" rtl="0" algn="l">
              <a:lnSpc>
                <a:spcPct val="100000"/>
              </a:lnSpc>
              <a:spcBef>
                <a:spcPts val="0"/>
              </a:spcBef>
              <a:spcAft>
                <a:spcPts val="0"/>
              </a:spcAft>
              <a:buSzPts val="1800"/>
              <a:buChar char="•"/>
            </a:pPr>
            <a:r>
              <a:rPr lang="en-US" sz="1800"/>
              <a:t>I</a:t>
            </a:r>
            <a:r>
              <a:rPr lang="en-US" sz="1800"/>
              <a:t>nclude your CV and (briefly) introduce yourself </a:t>
            </a:r>
            <a:endParaRPr sz="1800"/>
          </a:p>
          <a:p>
            <a:pPr indent="-228600" lvl="0" marL="228600" rtl="0" algn="l">
              <a:lnSpc>
                <a:spcPct val="100000"/>
              </a:lnSpc>
              <a:spcBef>
                <a:spcPts val="0"/>
              </a:spcBef>
              <a:spcAft>
                <a:spcPts val="0"/>
              </a:spcAft>
              <a:buSzPts val="1800"/>
              <a:buChar char="•"/>
            </a:pPr>
            <a:r>
              <a:rPr lang="en-US" sz="1800"/>
              <a:t>State that you have a fellowship (include a 1-pager about CSGrad4US)</a:t>
            </a:r>
            <a:endParaRPr sz="1800"/>
          </a:p>
          <a:p>
            <a:pPr indent="-228600" lvl="0" marL="228600" rtl="0" algn="l">
              <a:lnSpc>
                <a:spcPct val="100000"/>
              </a:lnSpc>
              <a:spcBef>
                <a:spcPts val="0"/>
              </a:spcBef>
              <a:spcAft>
                <a:spcPts val="0"/>
              </a:spcAft>
              <a:buSzPts val="1800"/>
              <a:buChar char="•"/>
            </a:pPr>
            <a:r>
              <a:rPr lang="en-US" sz="1800"/>
              <a:t>If you graduated 5+ years ago, consider highlighting relevant working experience </a:t>
            </a:r>
            <a:endParaRPr sz="1800"/>
          </a:p>
          <a:p>
            <a:pPr indent="-228600" lvl="0" marL="228600" rtl="0" algn="l">
              <a:lnSpc>
                <a:spcPct val="100000"/>
              </a:lnSpc>
              <a:spcBef>
                <a:spcPts val="0"/>
              </a:spcBef>
              <a:spcAft>
                <a:spcPts val="0"/>
              </a:spcAft>
              <a:buSzPts val="1800"/>
              <a:buChar char="•"/>
            </a:pPr>
            <a:r>
              <a:rPr lang="en-US" sz="1800"/>
              <a:t>Talk to your coach on what to highlight in the email</a:t>
            </a:r>
            <a:endParaRPr sz="1800"/>
          </a:p>
          <a:p>
            <a:pPr indent="0" lvl="0" marL="228600" rtl="0" algn="l">
              <a:lnSpc>
                <a:spcPct val="100000"/>
              </a:lnSpc>
              <a:spcBef>
                <a:spcPts val="0"/>
              </a:spcBef>
              <a:spcAft>
                <a:spcPts val="0"/>
              </a:spcAft>
              <a:buNone/>
            </a:pPr>
            <a:r>
              <a:t/>
            </a:r>
            <a:endParaRPr sz="1800"/>
          </a:p>
          <a:p>
            <a:pPr indent="0" lvl="0" marL="0" rtl="0" algn="l">
              <a:lnSpc>
                <a:spcPct val="100000"/>
              </a:lnSpc>
              <a:spcBef>
                <a:spcPts val="0"/>
              </a:spcBef>
              <a:spcAft>
                <a:spcPts val="0"/>
              </a:spcAft>
              <a:buNone/>
            </a:pPr>
            <a:r>
              <a:rPr b="1" lang="en-US" sz="1800"/>
              <a:t>Two </a:t>
            </a:r>
            <a:r>
              <a:rPr b="1" lang="en-US" sz="1800"/>
              <a:t>options</a:t>
            </a:r>
            <a:r>
              <a:rPr b="1" lang="en-US" sz="1800"/>
              <a:t> when to contact</a:t>
            </a:r>
            <a:endParaRPr b="1" sz="1800"/>
          </a:p>
          <a:p>
            <a:pPr indent="-342900" lvl="0" marL="457200" rtl="0" algn="l">
              <a:lnSpc>
                <a:spcPct val="100000"/>
              </a:lnSpc>
              <a:spcBef>
                <a:spcPts val="0"/>
              </a:spcBef>
              <a:spcAft>
                <a:spcPts val="0"/>
              </a:spcAft>
              <a:buSzPts val="1800"/>
              <a:buAutoNum type="arabicPeriod"/>
            </a:pPr>
            <a:r>
              <a:rPr lang="en-US" sz="1800"/>
              <a:t>Before you apply</a:t>
            </a:r>
            <a:endParaRPr sz="1800"/>
          </a:p>
          <a:p>
            <a:pPr indent="-342900" lvl="1" marL="914400" rtl="0" algn="l">
              <a:lnSpc>
                <a:spcPct val="100000"/>
              </a:lnSpc>
              <a:spcBef>
                <a:spcPts val="0"/>
              </a:spcBef>
              <a:spcAft>
                <a:spcPts val="0"/>
              </a:spcAft>
              <a:buSzPts val="1800"/>
              <a:buChar char="•"/>
            </a:pPr>
            <a:r>
              <a:rPr lang="en-US" sz="1800"/>
              <a:t>You get a sense of </a:t>
            </a:r>
            <a:r>
              <a:rPr lang="en-US" sz="1800"/>
              <a:t>interest</a:t>
            </a:r>
            <a:r>
              <a:rPr lang="en-US" sz="1800"/>
              <a:t> and whether it is a good match. </a:t>
            </a:r>
            <a:endParaRPr sz="1800"/>
          </a:p>
          <a:p>
            <a:pPr indent="-342900" lvl="1" marL="914400" rtl="0" algn="l">
              <a:lnSpc>
                <a:spcPct val="100000"/>
              </a:lnSpc>
              <a:spcBef>
                <a:spcPts val="0"/>
              </a:spcBef>
              <a:spcAft>
                <a:spcPts val="0"/>
              </a:spcAft>
              <a:buSzPts val="1800"/>
              <a:buChar char="•"/>
            </a:pPr>
            <a:r>
              <a:rPr lang="en-US" sz="1800"/>
              <a:t>You may or may not apply</a:t>
            </a:r>
            <a:endParaRPr sz="1800"/>
          </a:p>
          <a:p>
            <a:pPr indent="-342900" lvl="0" marL="457200" rtl="0" algn="l">
              <a:lnSpc>
                <a:spcPct val="100000"/>
              </a:lnSpc>
              <a:spcBef>
                <a:spcPts val="0"/>
              </a:spcBef>
              <a:spcAft>
                <a:spcPts val="0"/>
              </a:spcAft>
              <a:buSzPts val="1800"/>
              <a:buAutoNum type="arabicPeriod"/>
            </a:pPr>
            <a:r>
              <a:rPr lang="en-US" sz="1800"/>
              <a:t>After you have applied </a:t>
            </a:r>
            <a:endParaRPr sz="1800"/>
          </a:p>
          <a:p>
            <a:pPr indent="-342900" lvl="1" marL="914400" rtl="0" algn="l">
              <a:lnSpc>
                <a:spcPct val="100000"/>
              </a:lnSpc>
              <a:spcBef>
                <a:spcPts val="0"/>
              </a:spcBef>
              <a:spcAft>
                <a:spcPts val="0"/>
              </a:spcAft>
              <a:buSzPts val="1800"/>
              <a:buChar char="•"/>
            </a:pPr>
            <a:r>
              <a:rPr lang="en-US" sz="1800"/>
              <a:t>You </a:t>
            </a:r>
            <a:r>
              <a:rPr lang="en-US" sz="1800"/>
              <a:t>should</a:t>
            </a:r>
            <a:r>
              <a:rPr lang="en-US" sz="1800"/>
              <a:t> have </a:t>
            </a:r>
            <a:r>
              <a:rPr lang="en-US" sz="1800"/>
              <a:t>mentioned</a:t>
            </a:r>
            <a:r>
              <a:rPr lang="en-US" sz="1800"/>
              <a:t> the name in the application. They most likely have read the </a:t>
            </a:r>
            <a:r>
              <a:rPr lang="en-US" sz="1800"/>
              <a:t>application</a:t>
            </a:r>
            <a:r>
              <a:rPr lang="en-US" sz="1800"/>
              <a:t> before talking to you</a:t>
            </a:r>
            <a:endParaRPr sz="1800"/>
          </a:p>
        </p:txBody>
      </p:sp>
      <p:sp>
        <p:nvSpPr>
          <p:cNvPr id="104" name="Google Shape;104;p18"/>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19"/>
          <p:cNvSpPr txBox="1"/>
          <p:nvPr>
            <p:ph type="title"/>
          </p:nvPr>
        </p:nvSpPr>
        <p:spPr>
          <a:xfrm>
            <a:off x="416875" y="350822"/>
            <a:ext cx="7886700" cy="697500"/>
          </a:xfrm>
          <a:prstGeom prst="rect">
            <a:avLst/>
          </a:prstGeom>
          <a:noFill/>
          <a:ln>
            <a:noFill/>
          </a:ln>
        </p:spPr>
        <p:txBody>
          <a:bodyPr anchorCtr="0" anchor="ctr" bIns="45700" lIns="91425" spcFirstLastPara="1" rIns="91425" wrap="square" tIns="45700">
            <a:normAutofit/>
          </a:bodyPr>
          <a:lstStyle/>
          <a:p>
            <a:pPr indent="0" lvl="0" marL="0" rtl="0" algn="ctr">
              <a:lnSpc>
                <a:spcPct val="115000"/>
              </a:lnSpc>
              <a:spcBef>
                <a:spcPts val="360"/>
              </a:spcBef>
              <a:spcAft>
                <a:spcPts val="0"/>
              </a:spcAft>
              <a:buClr>
                <a:schemeClr val="dk1"/>
              </a:buClr>
              <a:buSzPts val="1800"/>
              <a:buNone/>
            </a:pPr>
            <a:r>
              <a:rPr lang="en-US" sz="3000">
                <a:latin typeface="Lato"/>
                <a:ea typeface="Lato"/>
                <a:cs typeface="Lato"/>
                <a:sym typeface="Lato"/>
              </a:rPr>
              <a:t>Contacting Potential Advisors (3)</a:t>
            </a:r>
            <a:endParaRPr sz="3000"/>
          </a:p>
        </p:txBody>
      </p:sp>
      <p:sp>
        <p:nvSpPr>
          <p:cNvPr id="110" name="Google Shape;110;p19"/>
          <p:cNvSpPr txBox="1"/>
          <p:nvPr>
            <p:ph idx="2" type="body"/>
          </p:nvPr>
        </p:nvSpPr>
        <p:spPr>
          <a:xfrm>
            <a:off x="163675" y="894025"/>
            <a:ext cx="8393100" cy="40140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None/>
            </a:pPr>
            <a:r>
              <a:t/>
            </a:r>
            <a:endParaRPr sz="2000"/>
          </a:p>
          <a:p>
            <a:pPr indent="-355600" lvl="0" marL="457200" rtl="0" algn="l">
              <a:lnSpc>
                <a:spcPct val="100000"/>
              </a:lnSpc>
              <a:spcBef>
                <a:spcPts val="0"/>
              </a:spcBef>
              <a:spcAft>
                <a:spcPts val="0"/>
              </a:spcAft>
              <a:buSzPts val="2000"/>
              <a:buChar char="•"/>
            </a:pPr>
            <a:r>
              <a:rPr lang="en-US" sz="2000"/>
              <a:t>What if I don’t get a reply?</a:t>
            </a:r>
            <a:endParaRPr sz="2000"/>
          </a:p>
          <a:p>
            <a:pPr indent="-355600" lvl="1" marL="914400" rtl="0" algn="l">
              <a:lnSpc>
                <a:spcPct val="100000"/>
              </a:lnSpc>
              <a:spcBef>
                <a:spcPts val="0"/>
              </a:spcBef>
              <a:spcAft>
                <a:spcPts val="0"/>
              </a:spcAft>
              <a:buSzPts val="2000"/>
              <a:buChar char="•"/>
            </a:pPr>
            <a:r>
              <a:rPr lang="en-US" sz="2000"/>
              <a:t>Mail got lost, not taking on new students, not interested</a:t>
            </a:r>
            <a:endParaRPr sz="2000"/>
          </a:p>
          <a:p>
            <a:pPr indent="-355600" lvl="1" marL="914400" rtl="0" algn="l">
              <a:lnSpc>
                <a:spcPct val="100000"/>
              </a:lnSpc>
              <a:spcBef>
                <a:spcPts val="0"/>
              </a:spcBef>
              <a:spcAft>
                <a:spcPts val="0"/>
              </a:spcAft>
              <a:buSzPts val="2000"/>
              <a:buChar char="•"/>
            </a:pPr>
            <a:r>
              <a:rPr lang="en-US" sz="2000"/>
              <a:t>Can send a reminder, but no more</a:t>
            </a:r>
            <a:endParaRPr sz="2000"/>
          </a:p>
          <a:p>
            <a:pPr indent="-355600" lvl="0" marL="457200" rtl="0" algn="l">
              <a:lnSpc>
                <a:spcPct val="100000"/>
              </a:lnSpc>
              <a:spcBef>
                <a:spcPts val="0"/>
              </a:spcBef>
              <a:spcAft>
                <a:spcPts val="0"/>
              </a:spcAft>
              <a:buSzPts val="2000"/>
              <a:buChar char="•"/>
            </a:pPr>
            <a:r>
              <a:rPr lang="en-US" sz="2000"/>
              <a:t>What if their webpage states “Do not contact”, “Put my name into your application”?</a:t>
            </a:r>
            <a:endParaRPr sz="2000"/>
          </a:p>
          <a:p>
            <a:pPr indent="-355600" lvl="1" marL="914400" rtl="0" algn="l">
              <a:lnSpc>
                <a:spcPct val="100000"/>
              </a:lnSpc>
              <a:spcBef>
                <a:spcPts val="0"/>
              </a:spcBef>
              <a:spcAft>
                <a:spcPts val="0"/>
              </a:spcAft>
              <a:buSzPts val="2000"/>
              <a:buChar char="•"/>
            </a:pPr>
            <a:r>
              <a:rPr lang="en-US" sz="2000"/>
              <a:t>Follow the guidance </a:t>
            </a:r>
            <a:endParaRPr sz="2000"/>
          </a:p>
          <a:p>
            <a:pPr indent="-355600" lvl="0" marL="457200" rtl="0" algn="l">
              <a:lnSpc>
                <a:spcPct val="100000"/>
              </a:lnSpc>
              <a:spcBef>
                <a:spcPts val="0"/>
              </a:spcBef>
              <a:spcAft>
                <a:spcPts val="0"/>
              </a:spcAft>
              <a:buSzPts val="2000"/>
              <a:buChar char="•"/>
            </a:pPr>
            <a:r>
              <a:rPr lang="en-US" sz="2000"/>
              <a:t>What if their webpage is quite outdated?</a:t>
            </a:r>
            <a:endParaRPr sz="2000"/>
          </a:p>
          <a:p>
            <a:pPr indent="-355600" lvl="1" marL="914400" rtl="0" algn="l">
              <a:lnSpc>
                <a:spcPct val="100000"/>
              </a:lnSpc>
              <a:spcBef>
                <a:spcPts val="0"/>
              </a:spcBef>
              <a:spcAft>
                <a:spcPts val="0"/>
              </a:spcAft>
              <a:buSzPts val="2000"/>
              <a:buChar char="•"/>
            </a:pPr>
            <a:r>
              <a:rPr lang="en-US" sz="2000"/>
              <a:t>It happens</a:t>
            </a:r>
            <a:endParaRPr sz="2000"/>
          </a:p>
          <a:p>
            <a:pPr indent="-355600" lvl="1" marL="914400" rtl="0" algn="l">
              <a:lnSpc>
                <a:spcPct val="100000"/>
              </a:lnSpc>
              <a:spcBef>
                <a:spcPts val="0"/>
              </a:spcBef>
              <a:spcAft>
                <a:spcPts val="0"/>
              </a:spcAft>
              <a:buSzPts val="2000"/>
              <a:buChar char="•"/>
            </a:pPr>
            <a:r>
              <a:rPr lang="en-US" sz="2000"/>
              <a:t>P</a:t>
            </a:r>
            <a:r>
              <a:rPr lang="en-US" sz="2000"/>
              <a:t>ublications and some activities can be found in other ways</a:t>
            </a:r>
            <a:r>
              <a:rPr lang="en-US" sz="2000"/>
              <a:t> (e.g., Google scholar)</a:t>
            </a:r>
            <a:endParaRPr sz="2000"/>
          </a:p>
        </p:txBody>
      </p:sp>
      <p:sp>
        <p:nvSpPr>
          <p:cNvPr id="111" name="Google Shape;111;p19"/>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0"/>
          <p:cNvSpPr txBox="1"/>
          <p:nvPr>
            <p:ph type="title"/>
          </p:nvPr>
        </p:nvSpPr>
        <p:spPr>
          <a:xfrm>
            <a:off x="500250" y="444572"/>
            <a:ext cx="7886700" cy="697500"/>
          </a:xfrm>
          <a:prstGeom prst="rect">
            <a:avLst/>
          </a:prstGeom>
          <a:noFill/>
          <a:ln>
            <a:noFill/>
          </a:ln>
        </p:spPr>
        <p:txBody>
          <a:bodyPr anchorCtr="0" anchor="ctr" bIns="45700" lIns="91425" spcFirstLastPara="1" rIns="91425" wrap="square" tIns="45700">
            <a:normAutofit/>
          </a:bodyPr>
          <a:lstStyle/>
          <a:p>
            <a:pPr indent="0" lvl="0" marL="0" rtl="0" algn="ctr">
              <a:lnSpc>
                <a:spcPct val="115000"/>
              </a:lnSpc>
              <a:spcBef>
                <a:spcPts val="360"/>
              </a:spcBef>
              <a:spcAft>
                <a:spcPts val="0"/>
              </a:spcAft>
              <a:buClr>
                <a:schemeClr val="dk1"/>
              </a:buClr>
              <a:buSzPts val="1800"/>
              <a:buNone/>
            </a:pPr>
            <a:r>
              <a:rPr lang="en-US" sz="3000">
                <a:latin typeface="Lato"/>
                <a:ea typeface="Lato"/>
                <a:cs typeface="Lato"/>
                <a:sym typeface="Lato"/>
              </a:rPr>
              <a:t>Contacting Potential Advisors</a:t>
            </a:r>
            <a:endParaRPr sz="3000"/>
          </a:p>
        </p:txBody>
      </p:sp>
      <p:sp>
        <p:nvSpPr>
          <p:cNvPr id="117" name="Google Shape;117;p20"/>
          <p:cNvSpPr txBox="1"/>
          <p:nvPr>
            <p:ph idx="2" type="body"/>
          </p:nvPr>
        </p:nvSpPr>
        <p:spPr>
          <a:xfrm>
            <a:off x="500250" y="1011150"/>
            <a:ext cx="8143500" cy="387420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500"/>
              </a:spcBef>
              <a:spcAft>
                <a:spcPts val="0"/>
              </a:spcAft>
              <a:buSzPts val="1800"/>
              <a:buNone/>
            </a:pPr>
            <a:r>
              <a:rPr b="1" lang="en-US" sz="2000"/>
              <a:t> </a:t>
            </a:r>
            <a:endParaRPr b="1" sz="2000"/>
          </a:p>
          <a:p>
            <a:pPr indent="0" lvl="0" marL="0" rtl="0" algn="l">
              <a:lnSpc>
                <a:spcPct val="100000"/>
              </a:lnSpc>
              <a:spcBef>
                <a:spcPts val="500"/>
              </a:spcBef>
              <a:spcAft>
                <a:spcPts val="0"/>
              </a:spcAft>
              <a:buSzPts val="1800"/>
              <a:buNone/>
            </a:pPr>
            <a:r>
              <a:rPr b="1" lang="en-US" sz="2000"/>
              <a:t>After your email …</a:t>
            </a:r>
            <a:endParaRPr sz="2000"/>
          </a:p>
          <a:p>
            <a:pPr indent="-355600" lvl="0" marL="457200" rtl="0" algn="l">
              <a:lnSpc>
                <a:spcPct val="100000"/>
              </a:lnSpc>
              <a:spcBef>
                <a:spcPts val="500"/>
              </a:spcBef>
              <a:spcAft>
                <a:spcPts val="0"/>
              </a:spcAft>
              <a:buSzPts val="2000"/>
              <a:buChar char="•"/>
            </a:pPr>
            <a:r>
              <a:rPr lang="en-US" sz="2000"/>
              <a:t>If you receive a positive response:</a:t>
            </a:r>
            <a:endParaRPr sz="2000"/>
          </a:p>
          <a:p>
            <a:pPr indent="-355600" lvl="1" marL="914400" rtl="0" algn="l">
              <a:lnSpc>
                <a:spcPct val="100000"/>
              </a:lnSpc>
              <a:spcBef>
                <a:spcPts val="1000"/>
              </a:spcBef>
              <a:spcAft>
                <a:spcPts val="0"/>
              </a:spcAft>
              <a:buSzPts val="2000"/>
              <a:buChar char="•"/>
            </a:pPr>
            <a:r>
              <a:rPr lang="en-US" sz="2000"/>
              <a:t>Request a meeting (call or Zoom)</a:t>
            </a:r>
            <a:endParaRPr sz="2000"/>
          </a:p>
          <a:p>
            <a:pPr indent="-355600" lvl="1" marL="914400" rtl="0" algn="l">
              <a:lnSpc>
                <a:spcPct val="100000"/>
              </a:lnSpc>
              <a:spcBef>
                <a:spcPts val="1000"/>
              </a:spcBef>
              <a:spcAft>
                <a:spcPts val="0"/>
              </a:spcAft>
              <a:buSzPts val="2000"/>
              <a:buChar char="•"/>
            </a:pPr>
            <a:r>
              <a:rPr lang="en-US" sz="2000"/>
              <a:t>Prepare to talk about </a:t>
            </a:r>
            <a:r>
              <a:rPr lang="en-US" sz="2000" u="sng"/>
              <a:t>their</a:t>
            </a:r>
            <a:r>
              <a:rPr lang="en-US" sz="2000"/>
              <a:t> research and </a:t>
            </a:r>
            <a:r>
              <a:rPr lang="en-US" sz="2000" u="sng"/>
              <a:t>your</a:t>
            </a:r>
            <a:r>
              <a:rPr lang="en-US" sz="2000"/>
              <a:t> experience/interests</a:t>
            </a:r>
            <a:endParaRPr sz="2000"/>
          </a:p>
          <a:p>
            <a:pPr indent="0" lvl="0" marL="0" rtl="0" algn="l">
              <a:lnSpc>
                <a:spcPct val="100000"/>
              </a:lnSpc>
              <a:spcBef>
                <a:spcPts val="1000"/>
              </a:spcBef>
              <a:spcAft>
                <a:spcPts val="0"/>
              </a:spcAft>
              <a:buNone/>
            </a:pPr>
            <a:r>
              <a:t/>
            </a:r>
            <a:endParaRPr sz="2000"/>
          </a:p>
          <a:p>
            <a:pPr indent="0" lvl="0" marL="0" rtl="0" algn="l">
              <a:lnSpc>
                <a:spcPct val="100000"/>
              </a:lnSpc>
              <a:spcBef>
                <a:spcPts val="500"/>
              </a:spcBef>
              <a:spcAft>
                <a:spcPts val="0"/>
              </a:spcAft>
              <a:buNone/>
            </a:pPr>
            <a:r>
              <a:rPr lang="en-US" sz="2000"/>
              <a:t>If your letter writers (or coach or area adviser) know faculty of interest, ask whether they would make contact and advocate for you</a:t>
            </a:r>
            <a:endParaRPr sz="2000"/>
          </a:p>
        </p:txBody>
      </p:sp>
      <p:sp>
        <p:nvSpPr>
          <p:cNvPr id="118" name="Google Shape;118;p20"/>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21"/>
          <p:cNvSpPr txBox="1"/>
          <p:nvPr>
            <p:ph type="title"/>
          </p:nvPr>
        </p:nvSpPr>
        <p:spPr>
          <a:xfrm>
            <a:off x="544825" y="-12"/>
            <a:ext cx="7886700" cy="993900"/>
          </a:xfrm>
          <a:prstGeom prst="rect">
            <a:avLst/>
          </a:prstGeom>
        </p:spPr>
        <p:txBody>
          <a:bodyPr anchorCtr="0" anchor="ctr" bIns="45700" lIns="91425" spcFirstLastPara="1" rIns="91425" wrap="square" tIns="45700">
            <a:normAutofit/>
          </a:bodyPr>
          <a:lstStyle/>
          <a:p>
            <a:pPr indent="0" lvl="0" marL="0" rtl="0" algn="ctr">
              <a:spcBef>
                <a:spcPts val="0"/>
              </a:spcBef>
              <a:spcAft>
                <a:spcPts val="0"/>
              </a:spcAft>
              <a:buNone/>
            </a:pPr>
            <a:r>
              <a:rPr lang="en-US" sz="3000"/>
              <a:t>CS versus I-school: Expected background </a:t>
            </a:r>
            <a:endParaRPr sz="3000"/>
          </a:p>
        </p:txBody>
      </p:sp>
      <p:sp>
        <p:nvSpPr>
          <p:cNvPr id="125" name="Google Shape;125;p21"/>
          <p:cNvSpPr txBox="1"/>
          <p:nvPr>
            <p:ph idx="1" type="body"/>
          </p:nvPr>
        </p:nvSpPr>
        <p:spPr>
          <a:xfrm>
            <a:off x="544825" y="960300"/>
            <a:ext cx="8217600" cy="3952200"/>
          </a:xfrm>
          <a:prstGeom prst="rect">
            <a:avLst/>
          </a:prstGeom>
        </p:spPr>
        <p:txBody>
          <a:bodyPr anchorCtr="0" anchor="t" bIns="45700" lIns="91425" spcFirstLastPara="1" rIns="91425" wrap="square" tIns="45700">
            <a:normAutofit lnSpcReduction="10000"/>
          </a:bodyPr>
          <a:lstStyle/>
          <a:p>
            <a:pPr indent="0" lvl="0" marL="0" rtl="0" algn="l">
              <a:lnSpc>
                <a:spcPct val="100000"/>
              </a:lnSpc>
              <a:spcBef>
                <a:spcPts val="1000"/>
              </a:spcBef>
              <a:spcAft>
                <a:spcPts val="0"/>
              </a:spcAft>
              <a:buNone/>
            </a:pPr>
            <a:r>
              <a:rPr b="1" lang="en-US" sz="1800"/>
              <a:t>Applying to a CS program</a:t>
            </a:r>
            <a:endParaRPr b="1" sz="1800"/>
          </a:p>
          <a:p>
            <a:pPr indent="-342900" lvl="0" marL="457200" rtl="0" algn="l">
              <a:lnSpc>
                <a:spcPct val="100000"/>
              </a:lnSpc>
              <a:spcBef>
                <a:spcPts val="1000"/>
              </a:spcBef>
              <a:spcAft>
                <a:spcPts val="0"/>
              </a:spcAft>
              <a:buSzPts val="1800"/>
              <a:buChar char="•"/>
            </a:pPr>
            <a:r>
              <a:rPr lang="en-US" sz="1800"/>
              <a:t>The </a:t>
            </a:r>
            <a:r>
              <a:rPr lang="en-US" sz="1800"/>
              <a:t>majority of the students will have a BS/BE in CS/CE</a:t>
            </a:r>
            <a:endParaRPr sz="1800"/>
          </a:p>
          <a:p>
            <a:pPr indent="-342900" lvl="0" marL="457200" rtl="0" algn="l">
              <a:lnSpc>
                <a:spcPct val="100000"/>
              </a:lnSpc>
              <a:spcBef>
                <a:spcPts val="0"/>
              </a:spcBef>
              <a:spcAft>
                <a:spcPts val="0"/>
              </a:spcAft>
              <a:buSzPts val="1800"/>
              <a:buChar char="•"/>
            </a:pPr>
            <a:r>
              <a:rPr lang="en-US" sz="1800"/>
              <a:t>If background is equivalent to a minor in CS, some additional coursework may be recommended</a:t>
            </a:r>
            <a:endParaRPr sz="1800"/>
          </a:p>
          <a:p>
            <a:pPr indent="-342900" lvl="0" marL="457200" rtl="0" algn="l">
              <a:lnSpc>
                <a:spcPct val="100000"/>
              </a:lnSpc>
              <a:spcBef>
                <a:spcPts val="0"/>
              </a:spcBef>
              <a:spcAft>
                <a:spcPts val="0"/>
              </a:spcAft>
              <a:buSzPts val="1800"/>
              <a:buChar char="•"/>
            </a:pPr>
            <a:r>
              <a:rPr lang="en-US" sz="1800"/>
              <a:t>An admitted student can generally switch advisers </a:t>
            </a:r>
            <a:endParaRPr sz="1800"/>
          </a:p>
          <a:p>
            <a:pPr indent="0" lvl="0" marL="0" rtl="0" algn="l">
              <a:lnSpc>
                <a:spcPct val="100000"/>
              </a:lnSpc>
              <a:spcBef>
                <a:spcPts val="1000"/>
              </a:spcBef>
              <a:spcAft>
                <a:spcPts val="0"/>
              </a:spcAft>
              <a:buNone/>
            </a:pPr>
            <a:r>
              <a:rPr b="1" lang="en-US" sz="1800"/>
              <a:t>Applying to an I-school program</a:t>
            </a:r>
            <a:endParaRPr b="1" sz="1800"/>
          </a:p>
          <a:p>
            <a:pPr indent="-342900" lvl="0" marL="457200" rtl="0" algn="l">
              <a:lnSpc>
                <a:spcPct val="100000"/>
              </a:lnSpc>
              <a:spcBef>
                <a:spcPts val="1000"/>
              </a:spcBef>
              <a:spcAft>
                <a:spcPts val="0"/>
              </a:spcAft>
              <a:buSzPts val="1800"/>
              <a:buChar char="•"/>
            </a:pPr>
            <a:r>
              <a:rPr lang="en-US" sz="1800"/>
              <a:t>I-schools contain diverse and broad subareas, with each subarea generally having its own background expectations/skills of admitted PhD students</a:t>
            </a:r>
            <a:endParaRPr sz="1800"/>
          </a:p>
          <a:p>
            <a:pPr indent="-342900" lvl="0" marL="457200" rtl="0" algn="l">
              <a:lnSpc>
                <a:spcPct val="100000"/>
              </a:lnSpc>
              <a:spcBef>
                <a:spcPts val="0"/>
              </a:spcBef>
              <a:spcAft>
                <a:spcPts val="0"/>
              </a:spcAft>
              <a:buSzPts val="1800"/>
              <a:buChar char="•"/>
            </a:pPr>
            <a:r>
              <a:rPr lang="en-US" sz="1800"/>
              <a:t>Identifying the faculty/subareas of research interests is crucial </a:t>
            </a:r>
            <a:endParaRPr sz="1800"/>
          </a:p>
          <a:p>
            <a:pPr indent="-342900" lvl="1" marL="914400" rtl="0" algn="l">
              <a:lnSpc>
                <a:spcPct val="100000"/>
              </a:lnSpc>
              <a:spcBef>
                <a:spcPts val="0"/>
              </a:spcBef>
              <a:spcAft>
                <a:spcPts val="0"/>
              </a:spcAft>
              <a:buSzPts val="1800"/>
              <a:buChar char="•"/>
            </a:pPr>
            <a:r>
              <a:rPr lang="en-US" sz="1800"/>
              <a:t>Explicitly asked to identify multiple faculty / interests in application</a:t>
            </a:r>
            <a:endParaRPr sz="1800"/>
          </a:p>
          <a:p>
            <a:pPr indent="-342900" lvl="0" marL="457200" rtl="0" algn="l">
              <a:lnSpc>
                <a:spcPct val="100000"/>
              </a:lnSpc>
              <a:spcBef>
                <a:spcPts val="0"/>
              </a:spcBef>
              <a:spcAft>
                <a:spcPts val="0"/>
              </a:spcAft>
              <a:buSzPts val="1800"/>
              <a:buChar char="•"/>
            </a:pPr>
            <a:r>
              <a:rPr lang="en-US" sz="1800"/>
              <a:t>Reach out to the faculty about background expectations for admissions and working with them</a:t>
            </a:r>
            <a:endParaRPr sz="1800"/>
          </a:p>
          <a:p>
            <a:pPr indent="-342900" lvl="1" marL="914400" rtl="0" algn="l">
              <a:lnSpc>
                <a:spcPct val="100000"/>
              </a:lnSpc>
              <a:spcBef>
                <a:spcPts val="0"/>
              </a:spcBef>
              <a:spcAft>
                <a:spcPts val="0"/>
              </a:spcAft>
              <a:buSzPts val="1800"/>
              <a:buChar char="•"/>
            </a:pPr>
            <a:r>
              <a:rPr lang="en-US" sz="1800"/>
              <a:t>Focus your application on those characteristics </a:t>
            </a:r>
            <a:endParaRPr sz="1800"/>
          </a:p>
        </p:txBody>
      </p:sp>
      <p:sp>
        <p:nvSpPr>
          <p:cNvPr id="126" name="Google Shape;126;p21"/>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2"/>
          <p:cNvSpPr txBox="1"/>
          <p:nvPr>
            <p:ph type="title"/>
          </p:nvPr>
        </p:nvSpPr>
        <p:spPr>
          <a:xfrm>
            <a:off x="587950" y="87438"/>
            <a:ext cx="7886700" cy="993900"/>
          </a:xfrm>
          <a:prstGeom prst="rect">
            <a:avLst/>
          </a:prstGeom>
        </p:spPr>
        <p:txBody>
          <a:bodyPr anchorCtr="0" anchor="ctr" bIns="45700" lIns="91425" spcFirstLastPara="1" rIns="91425" wrap="square" tIns="45700">
            <a:normAutofit/>
          </a:bodyPr>
          <a:lstStyle/>
          <a:p>
            <a:pPr indent="0" lvl="0" marL="0" rtl="0" algn="ctr">
              <a:spcBef>
                <a:spcPts val="0"/>
              </a:spcBef>
              <a:spcAft>
                <a:spcPts val="0"/>
              </a:spcAft>
              <a:buNone/>
            </a:pPr>
            <a:r>
              <a:rPr lang="en-US" sz="3000"/>
              <a:t>CISE Programs @ UW </a:t>
            </a:r>
            <a:endParaRPr sz="3000"/>
          </a:p>
        </p:txBody>
      </p:sp>
      <p:sp>
        <p:nvSpPr>
          <p:cNvPr id="133" name="Google Shape;133;p22"/>
          <p:cNvSpPr txBox="1"/>
          <p:nvPr>
            <p:ph idx="1" type="body"/>
          </p:nvPr>
        </p:nvSpPr>
        <p:spPr>
          <a:xfrm>
            <a:off x="376375" y="954925"/>
            <a:ext cx="8502600" cy="4005300"/>
          </a:xfrm>
          <a:prstGeom prst="rect">
            <a:avLst/>
          </a:prstGeom>
        </p:spPr>
        <p:txBody>
          <a:bodyPr anchorCtr="0" anchor="t" bIns="45700" lIns="91425" spcFirstLastPara="1" rIns="91425" wrap="square" tIns="45700">
            <a:noAutofit/>
          </a:bodyPr>
          <a:lstStyle/>
          <a:p>
            <a:pPr indent="-330200" lvl="0" marL="457200" rtl="0" algn="l">
              <a:lnSpc>
                <a:spcPct val="115000"/>
              </a:lnSpc>
              <a:spcBef>
                <a:spcPts val="0"/>
              </a:spcBef>
              <a:spcAft>
                <a:spcPts val="0"/>
              </a:spcAft>
              <a:buSzPts val="1600"/>
              <a:buChar char="●"/>
            </a:pPr>
            <a:r>
              <a:rPr lang="en-US" sz="1600" u="sng">
                <a:solidFill>
                  <a:schemeClr val="hlink"/>
                </a:solidFill>
                <a:latin typeface="Arial"/>
                <a:ea typeface="Arial"/>
                <a:cs typeface="Arial"/>
                <a:sym typeface="Arial"/>
                <a:hlinkClick r:id="rId3"/>
              </a:rPr>
              <a:t>Paul G Allen School </a:t>
            </a:r>
            <a:r>
              <a:rPr lang="en-US" sz="1600">
                <a:latin typeface="Arial"/>
                <a:ea typeface="Arial"/>
                <a:cs typeface="Arial"/>
                <a:sym typeface="Arial"/>
              </a:rPr>
              <a:t>of </a:t>
            </a:r>
            <a:r>
              <a:rPr lang="en-US" sz="1600">
                <a:latin typeface="Arial"/>
                <a:ea typeface="Arial"/>
                <a:cs typeface="Arial"/>
                <a:sym typeface="Arial"/>
              </a:rPr>
              <a:t>Computer Science &amp; Engineering </a:t>
            </a:r>
            <a:endParaRPr sz="1600">
              <a:latin typeface="Arial"/>
              <a:ea typeface="Arial"/>
              <a:cs typeface="Arial"/>
              <a:sym typeface="Arial"/>
            </a:endParaRPr>
          </a:p>
          <a:p>
            <a:pPr indent="-330200" lvl="1" marL="914400" rtl="0" algn="l">
              <a:lnSpc>
                <a:spcPct val="115000"/>
              </a:lnSpc>
              <a:spcBef>
                <a:spcPts val="0"/>
              </a:spcBef>
              <a:spcAft>
                <a:spcPts val="0"/>
              </a:spcAft>
              <a:buSzPts val="1600"/>
              <a:buFont typeface="Arial"/>
              <a:buChar char="○"/>
            </a:pPr>
            <a:r>
              <a:rPr lang="en-US" sz="1600">
                <a:latin typeface="Arial"/>
                <a:ea typeface="Arial"/>
                <a:cs typeface="Arial"/>
                <a:sym typeface="Arial"/>
              </a:rPr>
              <a:t>Offers PhD in Computer Science </a:t>
            </a:r>
            <a:endParaRPr sz="1600">
              <a:latin typeface="Arial"/>
              <a:ea typeface="Arial"/>
              <a:cs typeface="Arial"/>
              <a:sym typeface="Arial"/>
            </a:endParaRPr>
          </a:p>
          <a:p>
            <a:pPr indent="-330200" lvl="1" marL="914400" rtl="0" algn="l">
              <a:lnSpc>
                <a:spcPct val="115000"/>
              </a:lnSpc>
              <a:spcBef>
                <a:spcPts val="0"/>
              </a:spcBef>
              <a:spcAft>
                <a:spcPts val="0"/>
              </a:spcAft>
              <a:buSzPts val="1600"/>
              <a:buFont typeface="Arial"/>
              <a:buChar char="○"/>
            </a:pPr>
            <a:r>
              <a:rPr lang="en-US" sz="1600">
                <a:latin typeface="Arial"/>
                <a:ea typeface="Arial"/>
                <a:cs typeface="Arial"/>
                <a:sym typeface="Arial"/>
              </a:rPr>
              <a:t>admission is highly competitive; </a:t>
            </a:r>
            <a:r>
              <a:rPr lang="en-US" sz="1600">
                <a:latin typeface="Arial"/>
                <a:ea typeface="Arial"/>
                <a:cs typeface="Arial"/>
                <a:sym typeface="Arial"/>
              </a:rPr>
              <a:t>about</a:t>
            </a:r>
            <a:r>
              <a:rPr lang="en-US" sz="1600">
                <a:latin typeface="Arial"/>
                <a:ea typeface="Arial"/>
                <a:cs typeface="Arial"/>
                <a:sym typeface="Arial"/>
              </a:rPr>
              <a:t> 5% acceptance rate with 3000 applications</a:t>
            </a:r>
            <a:endParaRPr sz="1600">
              <a:latin typeface="Arial"/>
              <a:ea typeface="Arial"/>
              <a:cs typeface="Arial"/>
              <a:sym typeface="Arial"/>
            </a:endParaRPr>
          </a:p>
          <a:p>
            <a:pPr indent="-330200" lvl="0" marL="457200" rtl="0" algn="l">
              <a:lnSpc>
                <a:spcPct val="115000"/>
              </a:lnSpc>
              <a:spcBef>
                <a:spcPts val="0"/>
              </a:spcBef>
              <a:spcAft>
                <a:spcPts val="0"/>
              </a:spcAft>
              <a:buSzPts val="1600"/>
              <a:buFont typeface="Arial"/>
              <a:buChar char="●"/>
            </a:pPr>
            <a:r>
              <a:rPr lang="en-US" sz="1600" u="sng">
                <a:solidFill>
                  <a:schemeClr val="hlink"/>
                </a:solidFill>
                <a:latin typeface="Arial"/>
                <a:ea typeface="Arial"/>
                <a:cs typeface="Arial"/>
                <a:sym typeface="Arial"/>
                <a:hlinkClick r:id="rId4"/>
              </a:rPr>
              <a:t>Information School</a:t>
            </a:r>
            <a:r>
              <a:rPr lang="en-US" sz="1600">
                <a:latin typeface="Arial"/>
                <a:ea typeface="Arial"/>
                <a:cs typeface="Arial"/>
                <a:sym typeface="Arial"/>
              </a:rPr>
              <a:t> </a:t>
            </a:r>
            <a:endParaRPr sz="1600">
              <a:latin typeface="Arial"/>
              <a:ea typeface="Arial"/>
              <a:cs typeface="Arial"/>
              <a:sym typeface="Arial"/>
            </a:endParaRPr>
          </a:p>
          <a:p>
            <a:pPr indent="-330200" lvl="1" marL="914400" rtl="0" algn="l">
              <a:lnSpc>
                <a:spcPct val="115000"/>
              </a:lnSpc>
              <a:spcBef>
                <a:spcPts val="0"/>
              </a:spcBef>
              <a:spcAft>
                <a:spcPts val="0"/>
              </a:spcAft>
              <a:buSzPts val="1600"/>
              <a:buFont typeface="Arial"/>
              <a:buChar char="○"/>
            </a:pPr>
            <a:r>
              <a:rPr lang="en-US" sz="1600">
                <a:latin typeface="Arial"/>
                <a:ea typeface="Arial"/>
                <a:cs typeface="Arial"/>
                <a:sym typeface="Arial"/>
              </a:rPr>
              <a:t>PhD degree in Information Science; requirements are flexible and CISE content depends on </a:t>
            </a:r>
            <a:r>
              <a:rPr lang="en-US" sz="1600" u="sng">
                <a:solidFill>
                  <a:schemeClr val="hlink"/>
                </a:solidFill>
                <a:latin typeface="Arial"/>
                <a:ea typeface="Arial"/>
                <a:cs typeface="Arial"/>
                <a:sym typeface="Arial"/>
                <a:hlinkClick r:id="rId5"/>
              </a:rPr>
              <a:t>research area</a:t>
            </a:r>
            <a:r>
              <a:rPr lang="en-US" sz="1600">
                <a:latin typeface="Arial"/>
                <a:ea typeface="Arial"/>
                <a:cs typeface="Arial"/>
                <a:sym typeface="Arial"/>
              </a:rPr>
              <a:t> </a:t>
            </a:r>
            <a:endParaRPr sz="1600">
              <a:latin typeface="Arial"/>
              <a:ea typeface="Arial"/>
              <a:cs typeface="Arial"/>
              <a:sym typeface="Arial"/>
            </a:endParaRPr>
          </a:p>
          <a:p>
            <a:pPr indent="-330200" lvl="1" marL="914400" rtl="0" algn="l">
              <a:lnSpc>
                <a:spcPct val="115000"/>
              </a:lnSpc>
              <a:spcBef>
                <a:spcPts val="0"/>
              </a:spcBef>
              <a:spcAft>
                <a:spcPts val="0"/>
              </a:spcAft>
              <a:buSzPts val="1600"/>
              <a:buFont typeface="Arial"/>
              <a:buChar char="○"/>
            </a:pPr>
            <a:r>
              <a:rPr lang="en-US" sz="1600">
                <a:latin typeface="Arial"/>
                <a:ea typeface="Arial"/>
                <a:cs typeface="Arial"/>
                <a:sym typeface="Arial"/>
              </a:rPr>
              <a:t>about 17% acceptance rate with 150 applications </a:t>
            </a:r>
            <a:endParaRPr sz="1600">
              <a:latin typeface="Arial"/>
              <a:ea typeface="Arial"/>
              <a:cs typeface="Arial"/>
              <a:sym typeface="Arial"/>
            </a:endParaRPr>
          </a:p>
          <a:p>
            <a:pPr indent="-330200" lvl="1" marL="914400" rtl="0" algn="l">
              <a:lnSpc>
                <a:spcPct val="115000"/>
              </a:lnSpc>
              <a:spcBef>
                <a:spcPts val="0"/>
              </a:spcBef>
              <a:spcAft>
                <a:spcPts val="0"/>
              </a:spcAft>
              <a:buSzPts val="1600"/>
              <a:buFont typeface="Arial"/>
              <a:buChar char="○"/>
            </a:pPr>
            <a:r>
              <a:rPr lang="en-US" sz="1600">
                <a:latin typeface="Arial"/>
                <a:ea typeface="Arial"/>
                <a:cs typeface="Arial"/>
                <a:sym typeface="Arial"/>
              </a:rPr>
              <a:t>Faculty has diverse backgrounds </a:t>
            </a:r>
            <a:endParaRPr sz="1600">
              <a:latin typeface="Arial"/>
              <a:ea typeface="Arial"/>
              <a:cs typeface="Arial"/>
              <a:sym typeface="Arial"/>
            </a:endParaRPr>
          </a:p>
          <a:p>
            <a:pPr indent="-330200" lvl="0" marL="457200" rtl="0" algn="l">
              <a:lnSpc>
                <a:spcPct val="115000"/>
              </a:lnSpc>
              <a:spcBef>
                <a:spcPts val="0"/>
              </a:spcBef>
              <a:spcAft>
                <a:spcPts val="0"/>
              </a:spcAft>
              <a:buSzPts val="1600"/>
              <a:buFont typeface="Arial"/>
              <a:buChar char="●"/>
            </a:pPr>
            <a:r>
              <a:rPr lang="en-US" sz="1600" u="sng">
                <a:solidFill>
                  <a:schemeClr val="hlink"/>
                </a:solidFill>
                <a:latin typeface="Arial"/>
                <a:ea typeface="Arial"/>
                <a:cs typeface="Arial"/>
                <a:sym typeface="Arial"/>
                <a:hlinkClick r:id="rId6"/>
              </a:rPr>
              <a:t>Department</a:t>
            </a:r>
            <a:r>
              <a:rPr lang="en-US" sz="1600" u="sng">
                <a:solidFill>
                  <a:schemeClr val="hlink"/>
                </a:solidFill>
                <a:latin typeface="Arial"/>
                <a:ea typeface="Arial"/>
                <a:cs typeface="Arial"/>
                <a:sym typeface="Arial"/>
                <a:hlinkClick r:id="rId7"/>
              </a:rPr>
              <a:t> of Human Centered Design and Engineering</a:t>
            </a:r>
            <a:r>
              <a:rPr lang="en-US" sz="1600">
                <a:latin typeface="Arial"/>
                <a:ea typeface="Arial"/>
                <a:cs typeface="Arial"/>
                <a:sym typeface="Arial"/>
              </a:rPr>
              <a:t> </a:t>
            </a:r>
            <a:endParaRPr sz="1600">
              <a:latin typeface="Arial"/>
              <a:ea typeface="Arial"/>
              <a:cs typeface="Arial"/>
              <a:sym typeface="Arial"/>
            </a:endParaRPr>
          </a:p>
          <a:p>
            <a:pPr indent="-330200" lvl="1" marL="914400" rtl="0" algn="l">
              <a:lnSpc>
                <a:spcPct val="115000"/>
              </a:lnSpc>
              <a:spcBef>
                <a:spcPts val="0"/>
              </a:spcBef>
              <a:spcAft>
                <a:spcPts val="0"/>
              </a:spcAft>
              <a:buSzPts val="1600"/>
              <a:buFont typeface="Arial"/>
              <a:buChar char="○"/>
            </a:pPr>
            <a:r>
              <a:rPr lang="en-US" sz="1600">
                <a:latin typeface="Arial"/>
                <a:ea typeface="Arial"/>
                <a:cs typeface="Arial"/>
                <a:sym typeface="Arial"/>
              </a:rPr>
              <a:t>Contains CISE research areas and CISE faculty (e.g., Kate Starbird)</a:t>
            </a:r>
            <a:endParaRPr sz="1600">
              <a:latin typeface="Arial"/>
              <a:ea typeface="Arial"/>
              <a:cs typeface="Arial"/>
              <a:sym typeface="Arial"/>
            </a:endParaRPr>
          </a:p>
          <a:p>
            <a:pPr indent="-330200" lvl="1" marL="914400" rtl="0" algn="l">
              <a:lnSpc>
                <a:spcPct val="115000"/>
              </a:lnSpc>
              <a:spcBef>
                <a:spcPts val="0"/>
              </a:spcBef>
              <a:spcAft>
                <a:spcPts val="0"/>
              </a:spcAft>
              <a:buSzPts val="1600"/>
              <a:buFont typeface="Arial"/>
              <a:buChar char="○"/>
            </a:pPr>
            <a:r>
              <a:rPr lang="en-US" sz="1600">
                <a:latin typeface="Arial"/>
                <a:ea typeface="Arial"/>
                <a:cs typeface="Arial"/>
                <a:sym typeface="Arial"/>
              </a:rPr>
              <a:t>A Department in the College of Engineering</a:t>
            </a:r>
            <a:endParaRPr sz="1600">
              <a:latin typeface="Arial"/>
              <a:ea typeface="Arial"/>
              <a:cs typeface="Arial"/>
              <a:sym typeface="Arial"/>
            </a:endParaRPr>
          </a:p>
          <a:p>
            <a:pPr indent="-330200" lvl="0" marL="457200" rtl="0" algn="l">
              <a:lnSpc>
                <a:spcPct val="115000"/>
              </a:lnSpc>
              <a:spcBef>
                <a:spcPts val="0"/>
              </a:spcBef>
              <a:spcAft>
                <a:spcPts val="0"/>
              </a:spcAft>
              <a:buSzPts val="1600"/>
              <a:buFont typeface="Arial"/>
              <a:buChar char="●"/>
            </a:pPr>
            <a:r>
              <a:rPr lang="en-US" sz="1600" u="sng">
                <a:solidFill>
                  <a:schemeClr val="hlink"/>
                </a:solidFill>
                <a:latin typeface="Arial"/>
                <a:ea typeface="Arial"/>
                <a:cs typeface="Arial"/>
                <a:sym typeface="Arial"/>
                <a:hlinkClick r:id="rId8"/>
              </a:rPr>
              <a:t>Electrical and Computer Engineering </a:t>
            </a:r>
            <a:endParaRPr sz="1600">
              <a:latin typeface="Arial"/>
              <a:ea typeface="Arial"/>
              <a:cs typeface="Arial"/>
              <a:sym typeface="Arial"/>
            </a:endParaRPr>
          </a:p>
          <a:p>
            <a:pPr indent="-330200" lvl="1" marL="914400" rtl="0" algn="l">
              <a:lnSpc>
                <a:spcPct val="115000"/>
              </a:lnSpc>
              <a:spcBef>
                <a:spcPts val="0"/>
              </a:spcBef>
              <a:spcAft>
                <a:spcPts val="0"/>
              </a:spcAft>
              <a:buSzPts val="1600"/>
              <a:buFont typeface="Arial"/>
              <a:buChar char="○"/>
            </a:pPr>
            <a:r>
              <a:rPr lang="en-US" sz="1600">
                <a:latin typeface="Arial"/>
                <a:ea typeface="Arial"/>
                <a:cs typeface="Arial"/>
                <a:sym typeface="Arial"/>
              </a:rPr>
              <a:t>Contains CISE research areas and CISE faculty </a:t>
            </a:r>
            <a:endParaRPr sz="1600">
              <a:latin typeface="Arial"/>
              <a:ea typeface="Arial"/>
              <a:cs typeface="Arial"/>
              <a:sym typeface="Arial"/>
            </a:endParaRPr>
          </a:p>
          <a:p>
            <a:pPr indent="0" lvl="0" marL="0" rtl="0" algn="l">
              <a:lnSpc>
                <a:spcPct val="115000"/>
              </a:lnSpc>
              <a:spcBef>
                <a:spcPts val="1200"/>
              </a:spcBef>
              <a:spcAft>
                <a:spcPts val="1200"/>
              </a:spcAft>
              <a:buNone/>
            </a:pPr>
            <a:r>
              <a:t/>
            </a:r>
            <a:endParaRPr sz="1600">
              <a:latin typeface="Arial"/>
              <a:ea typeface="Arial"/>
              <a:cs typeface="Arial"/>
              <a:sym typeface="Arial"/>
            </a:endParaRPr>
          </a:p>
        </p:txBody>
      </p:sp>
      <p:sp>
        <p:nvSpPr>
          <p:cNvPr id="134" name="Google Shape;134;p22"/>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Custom Design">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